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3">
  <p:sldMasterIdLst>
    <p:sldMasterId id="2147483765" r:id="rId1"/>
  </p:sldMasterIdLst>
  <p:notesMasterIdLst>
    <p:notesMasterId r:id="rId54"/>
  </p:notesMasterIdLst>
  <p:handoutMasterIdLst>
    <p:handoutMasterId r:id="rId55"/>
  </p:handoutMasterIdLst>
  <p:sldIdLst>
    <p:sldId id="256" r:id="rId2"/>
    <p:sldId id="257" r:id="rId3"/>
    <p:sldId id="284" r:id="rId4"/>
    <p:sldId id="286" r:id="rId5"/>
    <p:sldId id="289" r:id="rId6"/>
    <p:sldId id="288" r:id="rId7"/>
    <p:sldId id="287" r:id="rId8"/>
    <p:sldId id="285" r:id="rId9"/>
    <p:sldId id="259" r:id="rId10"/>
    <p:sldId id="291" r:id="rId11"/>
    <p:sldId id="292" r:id="rId12"/>
    <p:sldId id="290" r:id="rId13"/>
    <p:sldId id="260" r:id="rId14"/>
    <p:sldId id="293" r:id="rId15"/>
    <p:sldId id="294" r:id="rId16"/>
    <p:sldId id="295" r:id="rId17"/>
    <p:sldId id="296" r:id="rId18"/>
    <p:sldId id="297" r:id="rId19"/>
    <p:sldId id="298" r:id="rId20"/>
    <p:sldId id="300" r:id="rId21"/>
    <p:sldId id="299" r:id="rId22"/>
    <p:sldId id="262" r:id="rId23"/>
    <p:sldId id="302" r:id="rId24"/>
    <p:sldId id="303" r:id="rId25"/>
    <p:sldId id="317" r:id="rId26"/>
    <p:sldId id="261" r:id="rId27"/>
    <p:sldId id="301" r:id="rId28"/>
    <p:sldId id="263" r:id="rId29"/>
    <p:sldId id="264" r:id="rId30"/>
    <p:sldId id="304" r:id="rId31"/>
    <p:sldId id="308" r:id="rId32"/>
    <p:sldId id="265" r:id="rId33"/>
    <p:sldId id="267" r:id="rId34"/>
    <p:sldId id="266" r:id="rId35"/>
    <p:sldId id="305" r:id="rId36"/>
    <p:sldId id="306" r:id="rId37"/>
    <p:sldId id="269" r:id="rId38"/>
    <p:sldId id="318" r:id="rId39"/>
    <p:sldId id="268" r:id="rId40"/>
    <p:sldId id="270" r:id="rId41"/>
    <p:sldId id="274" r:id="rId42"/>
    <p:sldId id="275" r:id="rId43"/>
    <p:sldId id="313" r:id="rId44"/>
    <p:sldId id="314" r:id="rId45"/>
    <p:sldId id="312" r:id="rId46"/>
    <p:sldId id="307" r:id="rId47"/>
    <p:sldId id="309" r:id="rId48"/>
    <p:sldId id="310" r:id="rId49"/>
    <p:sldId id="311" r:id="rId50"/>
    <p:sldId id="315" r:id="rId51"/>
    <p:sldId id="316" r:id="rId52"/>
    <p:sldId id="279" r:id="rId53"/>
  </p:sldIdLst>
  <p:sldSz cx="9144000" cy="5143500" type="screen16x9"/>
  <p:notesSz cx="9383713" cy="7077075"/>
  <p:embeddedFontLst>
    <p:embeddedFont>
      <p:font typeface="Arial Narrow" panose="020B0606020202030204" pitchFamily="34" charset="0"/>
      <p:regular r:id="rId56"/>
      <p:bold r:id="rId57"/>
      <p:italic r:id="rId58"/>
      <p:boldItalic r:id="rId59"/>
    </p:embeddedFont>
    <p:embeddedFont>
      <p:font typeface="Century Gothic" panose="020B0502020202020204" pitchFamily="34" charset="0"/>
      <p:regular r:id="rId60"/>
      <p:bold r:id="rId61"/>
      <p:italic r:id="rId62"/>
      <p:boldItalic r:id="rId63"/>
    </p:embeddedFont>
    <p:embeddedFont>
      <p:font typeface="Lato Hairline" panose="020B0604020202020204" charset="0"/>
      <p:regular r:id="rId64"/>
      <p:bold r:id="rId65"/>
      <p:italic r:id="rId66"/>
      <p:boldItalic r:id="rId67"/>
    </p:embeddedFont>
    <p:embeddedFont>
      <p:font typeface="Agency FB" panose="020B0503020202020204" pitchFamily="34" charset="0"/>
      <p:regular r:id="rId68"/>
      <p:bold r:id="rId69"/>
    </p:embeddedFont>
    <p:embeddedFont>
      <p:font typeface="Arial Black" panose="020B0A04020102020204" pitchFamily="34" charset="0"/>
      <p:bold r:id="rId70"/>
    </p:embeddedFont>
    <p:embeddedFont>
      <p:font typeface="Lato Light" panose="020B0604020202020204" charset="0"/>
      <p:regular r:id="rId71"/>
      <p:bold r:id="rId72"/>
      <p:italic r:id="rId73"/>
      <p:boldItalic r:id="rId74"/>
    </p:embeddedFont>
    <p:embeddedFont>
      <p:font typeface="Book Antiqua" panose="02040602050305030304" pitchFamily="18" charset="0"/>
      <p:regular r:id="rId75"/>
      <p:bold r:id="rId76"/>
      <p:italic r:id="rId77"/>
      <p:boldItalic r:id="rId78"/>
    </p:embeddedFont>
    <p:embeddedFont>
      <p:font typeface="Parchment" panose="03040602040708040804" pitchFamily="66" charset="0"/>
      <p:regular r:id="rId79"/>
    </p:embeddedFont>
    <p:embeddedFont>
      <p:font typeface="Tahoma" panose="020B0604030504040204" pitchFamily="3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5C33C1C-DD71-4349-87E3-B8AEB6F8ED66}">
  <a:tblStyle styleId="{C5C33C1C-DD71-4349-87E3-B8AEB6F8ED6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088" autoAdjust="0"/>
  </p:normalViewPr>
  <p:slideViewPr>
    <p:cSldViewPr snapToGrid="0">
      <p:cViewPr>
        <p:scale>
          <a:sx n="130" d="100"/>
          <a:sy n="130" d="100"/>
        </p:scale>
        <p:origin x="576"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66276" cy="353854"/>
          </a:xfrm>
          <a:prstGeom prst="rect">
            <a:avLst/>
          </a:prstGeom>
        </p:spPr>
        <p:txBody>
          <a:bodyPr vert="horz" lIns="94055" tIns="47028" rIns="94055" bIns="47028" rtlCol="0"/>
          <a:lstStyle>
            <a:lvl1pPr algn="l">
              <a:defRPr sz="1200"/>
            </a:lvl1pPr>
          </a:lstStyle>
          <a:p>
            <a:endParaRPr lang="es-MX"/>
          </a:p>
        </p:txBody>
      </p:sp>
      <p:sp>
        <p:nvSpPr>
          <p:cNvPr id="3" name="2 Marcador de fecha"/>
          <p:cNvSpPr>
            <a:spLocks noGrp="1"/>
          </p:cNvSpPr>
          <p:nvPr>
            <p:ph type="dt" sz="quarter" idx="1"/>
          </p:nvPr>
        </p:nvSpPr>
        <p:spPr>
          <a:xfrm>
            <a:off x="5315266" y="0"/>
            <a:ext cx="4066276" cy="353854"/>
          </a:xfrm>
          <a:prstGeom prst="rect">
            <a:avLst/>
          </a:prstGeom>
        </p:spPr>
        <p:txBody>
          <a:bodyPr vert="horz" lIns="94055" tIns="47028" rIns="94055" bIns="47028" rtlCol="0"/>
          <a:lstStyle>
            <a:lvl1pPr algn="r">
              <a:defRPr sz="1200"/>
            </a:lvl1pPr>
          </a:lstStyle>
          <a:p>
            <a:fld id="{795375AC-51C2-4EAB-8E18-F0871988E7AC}" type="datetimeFigureOut">
              <a:rPr lang="es-MX" smtClean="0"/>
              <a:t>17/05/2019</a:t>
            </a:fld>
            <a:endParaRPr lang="es-MX"/>
          </a:p>
        </p:txBody>
      </p:sp>
      <p:sp>
        <p:nvSpPr>
          <p:cNvPr id="4" name="3 Marcador de pie de página"/>
          <p:cNvSpPr>
            <a:spLocks noGrp="1"/>
          </p:cNvSpPr>
          <p:nvPr>
            <p:ph type="ftr" sz="quarter" idx="2"/>
          </p:nvPr>
        </p:nvSpPr>
        <p:spPr>
          <a:xfrm>
            <a:off x="0" y="6721993"/>
            <a:ext cx="4066276" cy="353854"/>
          </a:xfrm>
          <a:prstGeom prst="rect">
            <a:avLst/>
          </a:prstGeom>
        </p:spPr>
        <p:txBody>
          <a:bodyPr vert="horz" lIns="94055" tIns="47028" rIns="94055" bIns="47028"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5315266" y="6721993"/>
            <a:ext cx="4066276" cy="353854"/>
          </a:xfrm>
          <a:prstGeom prst="rect">
            <a:avLst/>
          </a:prstGeom>
        </p:spPr>
        <p:txBody>
          <a:bodyPr vert="horz" lIns="94055" tIns="47028" rIns="94055" bIns="47028" rtlCol="0" anchor="b"/>
          <a:lstStyle>
            <a:lvl1pPr algn="r">
              <a:defRPr sz="1200"/>
            </a:lvl1pPr>
          </a:lstStyle>
          <a:p>
            <a:fld id="{8F6ABFA6-DF7A-42BC-B02F-1922AB0B41EC}" type="slidenum">
              <a:rPr lang="es-MX" smtClean="0"/>
              <a:t>‹Nº›</a:t>
            </a:fld>
            <a:endParaRPr lang="es-MX"/>
          </a:p>
        </p:txBody>
      </p:sp>
    </p:spTree>
    <p:extLst>
      <p:ext uri="{BB962C8B-B14F-4D97-AF65-F5344CB8AC3E}">
        <p14:creationId xmlns:p14="http://schemas.microsoft.com/office/powerpoint/2010/main" val="5490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372" y="3361611"/>
            <a:ext cx="7506970" cy="3184684"/>
          </a:xfrm>
          <a:prstGeom prst="rect">
            <a:avLst/>
          </a:prstGeom>
          <a:noFill/>
          <a:ln>
            <a:noFill/>
          </a:ln>
        </p:spPr>
        <p:txBody>
          <a:bodyPr spcFirstLastPara="1" wrap="square" lIns="94040" tIns="94040" rIns="94040" bIns="94040"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547266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dirty="0"/>
          </a:p>
        </p:txBody>
      </p:sp>
    </p:spTree>
    <p:extLst>
      <p:ext uri="{BB962C8B-B14F-4D97-AF65-F5344CB8AC3E}">
        <p14:creationId xmlns:p14="http://schemas.microsoft.com/office/powerpoint/2010/main" val="424800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266891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382597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73: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73: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157471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65: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65: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367837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0: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0: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160928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141411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261355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476684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87: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87: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62999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ed75ccf_022: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ed75ccf_022: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214760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dirty="0"/>
          </a:p>
        </p:txBody>
      </p:sp>
    </p:spTree>
    <p:extLst>
      <p:ext uri="{BB962C8B-B14F-4D97-AF65-F5344CB8AC3E}">
        <p14:creationId xmlns:p14="http://schemas.microsoft.com/office/powerpoint/2010/main" val="170315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30323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333625" y="530225"/>
            <a:ext cx="4716463" cy="26543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8263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38493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221270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238577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321043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2333625" y="530225"/>
            <a:ext cx="4716463" cy="2654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938372" y="3361611"/>
            <a:ext cx="7506970" cy="3184684"/>
          </a:xfrm>
          <a:prstGeom prst="rect">
            <a:avLst/>
          </a:prstGeom>
        </p:spPr>
        <p:txBody>
          <a:bodyPr spcFirstLastPara="1" wrap="square" lIns="94040" tIns="94040" rIns="94040" bIns="94040" anchor="t" anchorCtr="0">
            <a:noAutofit/>
          </a:bodyPr>
          <a:lstStyle/>
          <a:p>
            <a:pPr marL="0" indent="0">
              <a:buNone/>
            </a:pPr>
            <a:endParaRPr/>
          </a:p>
        </p:txBody>
      </p:sp>
    </p:spTree>
    <p:extLst>
      <p:ext uri="{BB962C8B-B14F-4D97-AF65-F5344CB8AC3E}">
        <p14:creationId xmlns:p14="http://schemas.microsoft.com/office/powerpoint/2010/main" val="415033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1" y="2206952"/>
            <a:ext cx="7147931"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208476"/>
            <a:ext cx="1190348" cy="18448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352494"/>
            <a:ext cx="910224" cy="1556766"/>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2291716"/>
            <a:ext cx="6947845"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3468951"/>
            <a:ext cx="762000" cy="342900"/>
          </a:xfrm>
        </p:spPr>
        <p:txBody>
          <a:bodyPr/>
          <a:lstStyle>
            <a:lvl1pPr algn="ctr">
              <a:defRPr sz="2800">
                <a:solidFill>
                  <a:schemeClr val="accent1">
                    <a:lumMod val="50000"/>
                  </a:schemeClr>
                </a:solidFill>
              </a:defRPr>
            </a:lvl1pPr>
          </a:lstStyle>
          <a:p>
            <a:pPr marL="0" lvl="0" indent="0" algn="r" rtl="0">
              <a:spcBef>
                <a:spcPts val="0"/>
              </a:spcBef>
              <a:spcAft>
                <a:spcPts val="0"/>
              </a:spcAft>
              <a:buNone/>
            </a:pPr>
            <a:fld id="{00000000-1234-1234-1234-123412341234}" type="slidenum">
              <a:rPr lang="es-MX" smtClean="0"/>
              <a:t>‹Nº›</a:t>
            </a:fld>
            <a:endParaRPr lang="es-MX"/>
          </a:p>
        </p:txBody>
      </p:sp>
      <p:sp>
        <p:nvSpPr>
          <p:cNvPr id="11" name="Rectangle 10"/>
          <p:cNvSpPr/>
          <p:nvPr/>
        </p:nvSpPr>
        <p:spPr>
          <a:xfrm>
            <a:off x="541822" y="3419458"/>
            <a:ext cx="6755166"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354580"/>
            <a:ext cx="6760868"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3486150"/>
            <a:ext cx="6553200" cy="3429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2420275"/>
            <a:ext cx="6629400" cy="9144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171450"/>
            <a:ext cx="1859280" cy="4591976"/>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6" y="263557"/>
            <a:ext cx="1672235" cy="440776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8" y="296571"/>
            <a:ext cx="1485531" cy="434173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85750"/>
            <a:ext cx="6172200" cy="43434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13" name="Rectangle 12"/>
          <p:cNvSpPr/>
          <p:nvPr/>
        </p:nvSpPr>
        <p:spPr>
          <a:xfrm>
            <a:off x="451976" y="2209800"/>
            <a:ext cx="8265160"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2286001"/>
            <a:ext cx="8033800"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2" name="Title 1"/>
          <p:cNvSpPr>
            <a:spLocks noGrp="1"/>
          </p:cNvSpPr>
          <p:nvPr>
            <p:ph type="title"/>
          </p:nvPr>
        </p:nvSpPr>
        <p:spPr>
          <a:xfrm>
            <a:off x="736456" y="2400300"/>
            <a:ext cx="7696200" cy="97155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3406141"/>
            <a:ext cx="7818120"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3455633"/>
            <a:ext cx="7696200" cy="392837"/>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8" y="2343150"/>
            <a:ext cx="7817599"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291828"/>
            <a:ext cx="4040188"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6" y="1291828"/>
            <a:ext cx="4041775"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14350"/>
            <a:ext cx="4572000" cy="39433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8" name="Rectangle 7"/>
          <p:cNvSpPr/>
          <p:nvPr/>
        </p:nvSpPr>
        <p:spPr>
          <a:xfrm>
            <a:off x="560034" y="1129284"/>
            <a:ext cx="2716566" cy="264261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231854"/>
            <a:ext cx="2483254" cy="2425746"/>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228850"/>
            <a:ext cx="2298634" cy="131445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300734"/>
            <a:ext cx="2298634" cy="893715"/>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466078"/>
            <a:ext cx="7772400" cy="3248673"/>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5/17/2019</a:t>
            </a:fld>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MX" smtClean="0"/>
              <a:t>‹Nº›</a:t>
            </a:fld>
            <a:endParaRPr lang="es-MX"/>
          </a:p>
        </p:txBody>
      </p:sp>
      <p:sp>
        <p:nvSpPr>
          <p:cNvPr id="10" name="Rectangle 9"/>
          <p:cNvSpPr/>
          <p:nvPr/>
        </p:nvSpPr>
        <p:spPr>
          <a:xfrm>
            <a:off x="685800" y="3714750"/>
            <a:ext cx="7772400" cy="1028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771900"/>
            <a:ext cx="7600765" cy="90219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4229100"/>
            <a:ext cx="7328514" cy="33877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3806190"/>
            <a:ext cx="7946136" cy="82296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4242418"/>
            <a:ext cx="7244736" cy="301286"/>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3829051"/>
            <a:ext cx="7328514" cy="392282"/>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pPr eaLnBrk="1" latinLnBrk="0" hangingPunct="1"/>
            <a:fld id="{C699CB88-5E1A-4FAC-892A-60949ACB1F6F}" type="datetimeFigureOut">
              <a:rPr lang="en-US" smtClean="0"/>
              <a:pPr eaLnBrk="1" latinLnBrk="0" hangingPunct="1"/>
              <a:t>5/17/2019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pPr marL="0" lvl="0" indent="0" algn="r" rtl="0">
              <a:spcBef>
                <a:spcPts val="0"/>
              </a:spcBef>
              <a:spcAft>
                <a:spcPts val="0"/>
              </a:spcAft>
              <a:buNone/>
            </a:pPr>
            <a:fld id="{00000000-1234-1234-1234-123412341234}" type="slidenum">
              <a:rPr lang="es-MX" smtClean="0"/>
              <a:t>‹Nº›</a:t>
            </a:fld>
            <a:endParaRPr lang="es-MX"/>
          </a:p>
        </p:txBody>
      </p:sp>
      <p:sp>
        <p:nvSpPr>
          <p:cNvPr id="9" name="Rectangle 8"/>
          <p:cNvSpPr/>
          <p:nvPr/>
        </p:nvSpPr>
        <p:spPr>
          <a:xfrm>
            <a:off x="274320" y="208625"/>
            <a:ext cx="8595360" cy="99441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279647"/>
            <a:ext cx="8380520" cy="83894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306280"/>
            <a:ext cx="8260672" cy="77957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mx.undp.org/content/dam/mexico/docs/MarcolegalPNUDMx/UNDP-MX-MarcoLegal-AcuerdoMarcoBasicoEstandarMX.pdf"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www.mx.undp.org/content/dam/mexico/docs/MarcolegalPNUDMx/UNDP-MX-SpecialFundandTechnicalAssistanceMX.pdf"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www.mx.undp.org/content/dam/mexico/docs/MarcolegalPNUDMx/UNDP-MX-MarcoLegal-CCAMX.pdf"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www.mx.undp.org/content/dam/mexico/docs/MarcolegalPNUDMx/UNDP-MX-MarcoLegal-UNDAF-2013.pdf"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www.mx.undp.org/content/dam/mexico/docs/MarcolegalPNUDMx/UNDP-MX-MarcoLegal-AcuerdoMarco-PNUD-MX-2011.pdf"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www.mx.undp.org/content/dam/mexico/docs/MarcolegalPNUDMx/UNDP-MX-MarcoLegal-CPD-2014-2018.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ogle.com/search?q=REGLAMENTO+DE+DELEGACIONES+MUNICPALES+TOLUCA&amp;rlz=1C1AVNE_enMX694MX694&amp;oq=REGLAMENTO+DE+DELEGACIONES+MUNICPALES+TOLUCA&amp;aqs=chrome..69i57.8640j0j7&amp;sourceid=chrome&amp;ie=UTF-8"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hyperlink" Target="https://es.wikipedia.org/wiki/Asamblea_General_de_las_Naciones_Unidas" TargetMode="External"/><Relationship Id="rId13" Type="http://schemas.openxmlformats.org/officeDocument/2006/relationships/hyperlink" Target="https://es.wikipedia.org/wiki/Corte_Internacional_de_Justicia" TargetMode="External"/><Relationship Id="rId3" Type="http://schemas.openxmlformats.org/officeDocument/2006/relationships/hyperlink" Target="https://www.saberespractico.com/estudios/geografia-estudios/paises/paises-de-europa/" TargetMode="External"/><Relationship Id="rId7" Type="http://schemas.openxmlformats.org/officeDocument/2006/relationships/hyperlink" Target="https://www.saberespractico.com/estudios/geografia-estudios/paises/paises-de-oceania/" TargetMode="External"/><Relationship Id="rId12" Type="http://schemas.openxmlformats.org/officeDocument/2006/relationships/hyperlink" Target="https://es.wikipedia.org/wiki/Consejo_de_Administraci%C3%B3n_Fiduciaria_de_las_Naciones_Unida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saberespractico.com/estudios/geografia-estudios/paises/paises-de-africa/" TargetMode="External"/><Relationship Id="rId11" Type="http://schemas.openxmlformats.org/officeDocument/2006/relationships/hyperlink" Target="https://es.wikipedia.org/wiki/Secretar%C3%ADa_General_de_Naciones_Unidas" TargetMode="External"/><Relationship Id="rId5" Type="http://schemas.openxmlformats.org/officeDocument/2006/relationships/hyperlink" Target="https://www.saberespractico.com/estudios/geografia-estudios/paises/paises-de-asia/" TargetMode="External"/><Relationship Id="rId10" Type="http://schemas.openxmlformats.org/officeDocument/2006/relationships/hyperlink" Target="https://es.wikipedia.org/wiki/Consejo_Econ%C3%B3mico_y_Social_de_las_Naciones_Unidas" TargetMode="External"/><Relationship Id="rId4" Type="http://schemas.openxmlformats.org/officeDocument/2006/relationships/hyperlink" Target="https://www.saberespractico.com/estudios/geografia-estudios/paises/paises-de-america/" TargetMode="External"/><Relationship Id="rId9" Type="http://schemas.openxmlformats.org/officeDocument/2006/relationships/hyperlink" Target="https://es.wikipedia.org/wiki/Consejo_de_Seguridad_de_Naciones_Unida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png"/><Relationship Id="rId7" Type="http://schemas.openxmlformats.org/officeDocument/2006/relationships/image" Target="../media/image38.jpg"/><Relationship Id="rId12"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hyperlink" Target="https://www.iexe.edu.mx/blog/la-innovacion-gubernamental-el-reto-de-cambiar-un-sistema-monolitico-e-inmovil.html"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s://www.iexe.edu.mx/blog/centralizacion-descentralizacion-y-desconcentracion-de-la-administracion-publica-federal-en-mexico.html" TargetMode="External"/><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g"/><Relationship Id="rId1" Type="http://schemas.openxmlformats.org/officeDocument/2006/relationships/slideLayout" Target="../slideLayouts/slideLayout18.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8.xml"/><Relationship Id="rId6" Type="http://schemas.openxmlformats.org/officeDocument/2006/relationships/image" Target="../media/image61.jpg"/><Relationship Id="rId5" Type="http://schemas.openxmlformats.org/officeDocument/2006/relationships/image" Target="../media/image57.jpg"/><Relationship Id="rId4" Type="http://schemas.openxmlformats.org/officeDocument/2006/relationships/image" Target="../media/image6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051" name="Imagen 5" descr="eu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895" y="3621386"/>
            <a:ext cx="1711105" cy="1522114"/>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 descr="f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895" y="0"/>
            <a:ext cx="1711105" cy="1551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 descr="B436C5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895" y="1681308"/>
            <a:ext cx="1711105" cy="1645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81536" y="827212"/>
            <a:ext cx="7032812" cy="378565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H. LX LEGISLATURA DEL ESTADO DE MEXICO</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DIPLOMADO EN ACTUALIZACIÓN EN TEMAS LEGISLATIVOS</a:t>
            </a:r>
            <a:endParaRPr kumimoji="0" lang="es-MX" altLang="es-MX" sz="7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DEL 09 DE MARZO AL 18 DE MAYO DE 2019</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Duración: 80 horas</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DÉCIMA SESIÓN</a:t>
            </a:r>
            <a:endParaRPr kumimoji="0" lang="es-MX" altLang="es-MX" sz="7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TEMA CENTRAL </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2400"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G</a:t>
            </a:r>
            <a:r>
              <a:rPr kumimoji="0" lang="es-ES" altLang="es-MX" sz="2400" b="1" i="0" u="none" strike="noStrike" cap="none" normalizeH="0" baseline="0" dirty="0" smtClean="0" bmk="">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OBERNANZA DESDE LO LOCAL Y LA ADMINISTRACIÓN MUNICIPAL</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bmk="_Hlk2161164">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Instructor:   </a:t>
            </a:r>
            <a:r>
              <a:rPr kumimoji="0" lang="es-MX" altLang="es-MX" b="0" i="0" u="none" strike="noStrike" cap="none" normalizeH="0" baseline="0" dirty="0" smtClean="0" bmk="_Hlk2161164">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Dr. en D. Nazario Tola Reyes</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Lugar: </a:t>
            </a:r>
            <a:r>
              <a:rPr kumimoji="0" lang="es-MX" altLang="es-MX"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Biblioteca del Poder Legislativo</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Día:  </a:t>
            </a:r>
            <a:r>
              <a:rPr kumimoji="0" lang="es-MX" altLang="es-MX"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sábado 18 de mayo de 2019</a:t>
            </a:r>
            <a:endParaRPr kumimoji="0" lang="es-MX" altLang="es-MX" sz="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Horario:   </a:t>
            </a:r>
            <a:r>
              <a:rPr kumimoji="0" lang="es-MX" altLang="es-MX" b="0" i="0" u="none" strike="noStrike" cap="none" normalizeH="0" baseline="0" dirty="0" smtClean="0">
                <a:ln>
                  <a:noFill/>
                </a:ln>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09:00 a 15:00</a:t>
            </a:r>
            <a:endParaRPr kumimoji="0" lang="es-MX" altLang="es-MX"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5421" y="880380"/>
            <a:ext cx="8885015" cy="3938200"/>
          </a:xfrm>
        </p:spPr>
        <p:style>
          <a:lnRef idx="2">
            <a:schemeClr val="dk1"/>
          </a:lnRef>
          <a:fillRef idx="1">
            <a:schemeClr val="lt1"/>
          </a:fillRef>
          <a:effectRef idx="0">
            <a:schemeClr val="dk1"/>
          </a:effectRef>
          <a:fontRef idx="minor">
            <a:schemeClr val="dk1"/>
          </a:fontRef>
        </p:style>
        <p:txBody>
          <a:bodyPr/>
          <a:lstStyle/>
          <a:p>
            <a:pPr marL="285750" indent="-285750">
              <a:buFont typeface="Wingdings" panose="05000000000000000000" pitchFamily="2" charset="2"/>
              <a:buChar char="v"/>
            </a:pPr>
            <a:r>
              <a:rPr lang="es-MX" sz="1800" b="1" dirty="0" smtClean="0">
                <a:solidFill>
                  <a:schemeClr val="tx1">
                    <a:lumMod val="75000"/>
                    <a:lumOff val="25000"/>
                  </a:schemeClr>
                </a:solidFill>
                <a:latin typeface="Arial" panose="020B0604020202020204" pitchFamily="34" charset="0"/>
                <a:cs typeface="Arial" panose="020B0604020202020204" pitchFamily="34" charset="0"/>
              </a:rPr>
              <a:t>Algunas características específicas de los diversos sectores sociales con diferentes </a:t>
            </a:r>
            <a:r>
              <a:rPr lang="es-MX" sz="2400" b="1" u="sng" dirty="0" smtClean="0">
                <a:solidFill>
                  <a:schemeClr val="tx1">
                    <a:lumMod val="75000"/>
                    <a:lumOff val="25000"/>
                  </a:schemeClr>
                </a:solidFill>
                <a:latin typeface="Arial" panose="020B0604020202020204" pitchFamily="34" charset="0"/>
                <a:cs typeface="Arial" panose="020B0604020202020204" pitchFamily="34" charset="0"/>
              </a:rPr>
              <a:t>niveles de gobernabilidad </a:t>
            </a:r>
            <a:r>
              <a:rPr lang="es-MX" sz="1800" b="1" dirty="0" smtClean="0">
                <a:solidFill>
                  <a:schemeClr val="tx1">
                    <a:lumMod val="75000"/>
                    <a:lumOff val="25000"/>
                  </a:schemeClr>
                </a:solidFill>
                <a:latin typeface="Arial" panose="020B0604020202020204" pitchFamily="34" charset="0"/>
                <a:cs typeface="Arial" panose="020B0604020202020204" pitchFamily="34" charset="0"/>
              </a:rPr>
              <a:t>son:</a:t>
            </a:r>
          </a:p>
          <a:p>
            <a:pPr marL="285750" indent="-285750">
              <a:buFont typeface="Wingdings" panose="05000000000000000000" pitchFamily="2" charset="2"/>
              <a:buChar char="v"/>
            </a:pPr>
            <a:r>
              <a:rPr lang="es-MX" sz="1800" b="1" u="sng" dirty="0" smtClean="0">
                <a:solidFill>
                  <a:schemeClr val="tx1">
                    <a:lumMod val="75000"/>
                    <a:lumOff val="25000"/>
                  </a:schemeClr>
                </a:solidFill>
                <a:latin typeface="Arial" panose="020B0604020202020204" pitchFamily="34" charset="0"/>
                <a:cs typeface="Arial" panose="020B0604020202020204" pitchFamily="34" charset="0"/>
              </a:rPr>
              <a:t>Inestabilidad social </a:t>
            </a:r>
            <a:r>
              <a:rPr lang="es-MX" sz="1800" b="1" dirty="0" smtClean="0">
                <a:solidFill>
                  <a:schemeClr val="tx1">
                    <a:lumMod val="75000"/>
                    <a:lumOff val="25000"/>
                  </a:schemeClr>
                </a:solidFill>
                <a:latin typeface="Arial" panose="020B0604020202020204" pitchFamily="34" charset="0"/>
                <a:cs typeface="Arial" panose="020B0604020202020204" pitchFamily="34" charset="0"/>
              </a:rPr>
              <a:t>– existen zonas territoriales donde la participación ciudadana está arriba de lo normal </a:t>
            </a:r>
          </a:p>
          <a:p>
            <a:pPr marL="285750" indent="-285750">
              <a:buFont typeface="Wingdings" panose="05000000000000000000" pitchFamily="2" charset="2"/>
              <a:buChar char="v"/>
            </a:pPr>
            <a:r>
              <a:rPr lang="es-MX" sz="1800" b="1" u="sng" dirty="0" smtClean="0">
                <a:solidFill>
                  <a:schemeClr val="tx1">
                    <a:lumMod val="75000"/>
                    <a:lumOff val="25000"/>
                  </a:schemeClr>
                </a:solidFill>
                <a:latin typeface="Arial" panose="020B0604020202020204" pitchFamily="34" charset="0"/>
                <a:cs typeface="Arial" panose="020B0604020202020204" pitchFamily="34" charset="0"/>
              </a:rPr>
              <a:t>Inestabilidad política </a:t>
            </a:r>
            <a:r>
              <a:rPr lang="es-MX" sz="1800" b="1" dirty="0" smtClean="0">
                <a:solidFill>
                  <a:schemeClr val="tx1">
                    <a:lumMod val="75000"/>
                    <a:lumOff val="25000"/>
                  </a:schemeClr>
                </a:solidFill>
                <a:latin typeface="Arial" panose="020B0604020202020204" pitchFamily="34" charset="0"/>
                <a:cs typeface="Arial" panose="020B0604020202020204" pitchFamily="34" charset="0"/>
              </a:rPr>
              <a:t>– la diversidad de ideologías fortalece el conflicto político y la firma de acuerdos para avanzar </a:t>
            </a:r>
          </a:p>
          <a:p>
            <a:pPr marL="285750" indent="-285750">
              <a:buFont typeface="Wingdings" panose="05000000000000000000" pitchFamily="2" charset="2"/>
              <a:buChar char="v"/>
            </a:pPr>
            <a:r>
              <a:rPr lang="es-MX" sz="1800" b="1" u="sng" dirty="0" smtClean="0">
                <a:solidFill>
                  <a:schemeClr val="tx1">
                    <a:lumMod val="75000"/>
                    <a:lumOff val="25000"/>
                  </a:schemeClr>
                </a:solidFill>
                <a:latin typeface="Arial" panose="020B0604020202020204" pitchFamily="34" charset="0"/>
                <a:cs typeface="Arial" panose="020B0604020202020204" pitchFamily="34" charset="0"/>
              </a:rPr>
              <a:t>Inestabilidad económica </a:t>
            </a:r>
            <a:r>
              <a:rPr lang="es-MX" sz="1800" b="1" dirty="0" smtClean="0">
                <a:solidFill>
                  <a:schemeClr val="tx1">
                    <a:lumMod val="75000"/>
                    <a:lumOff val="25000"/>
                  </a:schemeClr>
                </a:solidFill>
                <a:latin typeface="Arial" panose="020B0604020202020204" pitchFamily="34" charset="0"/>
                <a:cs typeface="Arial" panose="020B0604020202020204" pitchFamily="34" charset="0"/>
              </a:rPr>
              <a:t>y comercios irregulares – existen zonas de tolerancia para comercio irregular</a:t>
            </a:r>
          </a:p>
          <a:p>
            <a:pPr marL="285750" indent="-285750">
              <a:buFont typeface="Wingdings" panose="05000000000000000000" pitchFamily="2" charset="2"/>
              <a:buChar char="v"/>
            </a:pPr>
            <a:r>
              <a:rPr lang="es-MX" sz="1800" b="1" u="sng" dirty="0" smtClean="0">
                <a:solidFill>
                  <a:schemeClr val="tx1">
                    <a:lumMod val="75000"/>
                    <a:lumOff val="25000"/>
                  </a:schemeClr>
                </a:solidFill>
                <a:latin typeface="Arial" panose="020B0604020202020204" pitchFamily="34" charset="0"/>
                <a:cs typeface="Arial" panose="020B0604020202020204" pitchFamily="34" charset="0"/>
              </a:rPr>
              <a:t>Desequilibrios medioambientales</a:t>
            </a:r>
            <a:r>
              <a:rPr lang="es-MX" sz="1800" b="1" dirty="0" smtClean="0">
                <a:solidFill>
                  <a:schemeClr val="tx1">
                    <a:lumMod val="75000"/>
                    <a:lumOff val="25000"/>
                  </a:schemeClr>
                </a:solidFill>
                <a:latin typeface="Arial" panose="020B0604020202020204" pitchFamily="34" charset="0"/>
                <a:cs typeface="Arial" panose="020B0604020202020204" pitchFamily="34" charset="0"/>
              </a:rPr>
              <a:t> – contaminación de aire, agua (mantos friáticos o acuíferos) suelos y subsuelos  </a:t>
            </a:r>
          </a:p>
          <a:p>
            <a:pPr marL="285750" indent="-285750">
              <a:buFont typeface="Wingdings" panose="05000000000000000000" pitchFamily="2" charset="2"/>
              <a:buChar char="v"/>
            </a:pPr>
            <a:r>
              <a:rPr lang="es-MX" sz="1800" b="1" dirty="0" smtClean="0">
                <a:solidFill>
                  <a:schemeClr val="tx1">
                    <a:lumMod val="75000"/>
                    <a:lumOff val="25000"/>
                  </a:schemeClr>
                </a:solidFill>
                <a:latin typeface="Arial" panose="020B0604020202020204" pitchFamily="34" charset="0"/>
                <a:cs typeface="Arial" panose="020B0604020202020204" pitchFamily="34" charset="0"/>
              </a:rPr>
              <a:t>Desequilibrios derivados del estancamiento social, político y económico, pilares que son la base para el fortalecimiento de todo tipo de conflictos en una determinada demarcación territorial. </a:t>
            </a:r>
            <a:endParaRPr lang="es-MX" dirty="0" smtClean="0">
              <a:solidFill>
                <a:schemeClr val="tx1">
                  <a:lumMod val="75000"/>
                  <a:lumOff val="25000"/>
                </a:schemeClr>
              </a:solidFill>
            </a:endParaRPr>
          </a:p>
        </p:txBody>
      </p:sp>
      <p:sp>
        <p:nvSpPr>
          <p:cNvPr id="2" name="Rectángulo redondeado 1"/>
          <p:cNvSpPr/>
          <p:nvPr/>
        </p:nvSpPr>
        <p:spPr>
          <a:xfrm>
            <a:off x="462337" y="195209"/>
            <a:ext cx="8280971" cy="4315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b="1" dirty="0" smtClean="0">
                <a:latin typeface="Agency FB" panose="020B0503020202020204" pitchFamily="34" charset="0"/>
              </a:rPr>
              <a:t>Comparativo entre necesidades sociales cubiertas y necesidades por cubrir </a:t>
            </a:r>
            <a:endParaRPr lang="es-MX" sz="2400" b="1" dirty="0">
              <a:latin typeface="Agency FB" panose="020B0503020202020204" pitchFamily="34" charset="0"/>
            </a:endParaRPr>
          </a:p>
        </p:txBody>
      </p:sp>
    </p:spTree>
    <p:extLst>
      <p:ext uri="{BB962C8B-B14F-4D97-AF65-F5344CB8AC3E}">
        <p14:creationId xmlns:p14="http://schemas.microsoft.com/office/powerpoint/2010/main" val="42926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6574" t="30597" r="34444" b="36646"/>
          <a:stretch/>
        </p:blipFill>
        <p:spPr>
          <a:xfrm>
            <a:off x="1324534" y="1190065"/>
            <a:ext cx="6239435" cy="3179231"/>
          </a:xfrm>
          <a:prstGeom prst="rect">
            <a:avLst/>
          </a:prstGeom>
          <a:ln w="76200">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15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696" y="0"/>
            <a:ext cx="2008368" cy="832918"/>
          </a:xfrm>
          <a:solidFill>
            <a:srgbClr val="002060"/>
          </a:solidFill>
        </p:spPr>
        <p:txBody>
          <a:bodyPr/>
          <a:lstStyle/>
          <a:p>
            <a:pPr algn="ctr"/>
            <a:r>
              <a:rPr lang="es-MX" sz="1200" b="1" dirty="0" smtClean="0">
                <a:solidFill>
                  <a:schemeClr val="bg1"/>
                </a:solidFill>
                <a:latin typeface="Arial" panose="020B0604020202020204" pitchFamily="34" charset="0"/>
                <a:cs typeface="Arial" panose="020B0604020202020204" pitchFamily="34" charset="0"/>
              </a:rPr>
              <a:t>Por favor, Escriba su propio concepto de gobernanza</a:t>
            </a:r>
            <a:endParaRPr lang="es-MX" sz="1200" b="1" dirty="0">
              <a:solidFill>
                <a:schemeClr val="bg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278463" y="17786"/>
            <a:ext cx="6790098" cy="814811"/>
          </a:xfrm>
          <a:solidFill>
            <a:schemeClr val="bg1"/>
          </a:solidFill>
          <a:ln w="38100">
            <a:solidFill>
              <a:srgbClr val="0066FF"/>
            </a:solidFill>
          </a:ln>
        </p:spPr>
        <p:txBody>
          <a:bodyPr/>
          <a:lstStyle/>
          <a:p>
            <a:r>
              <a:rPr lang="es-MX" sz="1100" b="1" dirty="0" smtClean="0">
                <a:latin typeface="+mn-lt"/>
              </a:rPr>
              <a:t>Gobernanza es:</a:t>
            </a:r>
          </a:p>
          <a:p>
            <a:r>
              <a:rPr lang="es-MX" sz="1100" b="1" dirty="0" smtClean="0">
                <a:latin typeface="+mn-lt"/>
              </a:rPr>
              <a:t>Describa una política pública internacional </a:t>
            </a:r>
            <a:endParaRPr lang="es-MX" sz="1100" b="1" dirty="0">
              <a:latin typeface="+mn-lt"/>
            </a:endParaRPr>
          </a:p>
        </p:txBody>
      </p:sp>
      <p:sp>
        <p:nvSpPr>
          <p:cNvPr id="4" name="Título 1"/>
          <p:cNvSpPr txBox="1">
            <a:spLocks/>
          </p:cNvSpPr>
          <p:nvPr/>
        </p:nvSpPr>
        <p:spPr>
          <a:xfrm>
            <a:off x="117696" y="911350"/>
            <a:ext cx="2008367" cy="832918"/>
          </a:xfrm>
          <a:prstGeom prst="rect">
            <a:avLst/>
          </a:prstGeom>
          <a:solidFill>
            <a:srgbClr val="002060"/>
          </a:solid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MX" sz="1100" b="1" dirty="0" smtClean="0">
                <a:solidFill>
                  <a:schemeClr val="bg1"/>
                </a:solidFill>
                <a:latin typeface="Arial" panose="020B0604020202020204" pitchFamily="34" charset="0"/>
                <a:cs typeface="Arial" panose="020B0604020202020204" pitchFamily="34" charset="0"/>
              </a:rPr>
              <a:t>Escriba una definición acerca de los índices de gobernabilidad</a:t>
            </a:r>
            <a:endParaRPr lang="es-MX" sz="1100" b="1" dirty="0">
              <a:solidFill>
                <a:schemeClr val="bg1"/>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117696" y="1797680"/>
            <a:ext cx="2008368" cy="832918"/>
          </a:xfrm>
          <a:prstGeom prst="rect">
            <a:avLst/>
          </a:prstGeom>
          <a:solidFill>
            <a:srgbClr val="002060"/>
          </a:solid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MX" sz="1200" b="1" dirty="0" smtClean="0">
                <a:solidFill>
                  <a:schemeClr val="bg1"/>
                </a:solidFill>
                <a:latin typeface="Arial" panose="020B0604020202020204" pitchFamily="34" charset="0"/>
                <a:cs typeface="Arial" panose="020B0604020202020204" pitchFamily="34" charset="0"/>
              </a:rPr>
              <a:t>Escriba al menos 3 elementos presentes en toda política pública</a:t>
            </a:r>
            <a:endParaRPr lang="es-MX" sz="1200" b="1" dirty="0">
              <a:solidFill>
                <a:schemeClr val="bg1"/>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17696" y="2744330"/>
            <a:ext cx="2018922" cy="714091"/>
          </a:xfrm>
          <a:prstGeom prst="rect">
            <a:avLst/>
          </a:prstGeom>
          <a:solidFill>
            <a:srgbClr val="002060"/>
          </a:solid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MX" sz="1200" b="1" dirty="0" smtClean="0">
                <a:solidFill>
                  <a:schemeClr val="bg1"/>
                </a:solidFill>
                <a:latin typeface="Arial" panose="020B0604020202020204" pitchFamily="34" charset="0"/>
                <a:cs typeface="Arial" panose="020B0604020202020204" pitchFamily="34" charset="0"/>
              </a:rPr>
              <a:t>Describa al menos 3 elementos presentes en toda índice negativo</a:t>
            </a:r>
            <a:endParaRPr lang="es-MX" sz="1200" b="1" dirty="0">
              <a:solidFill>
                <a:schemeClr val="bg1"/>
              </a:solidFill>
              <a:latin typeface="Arial" panose="020B0604020202020204" pitchFamily="34" charset="0"/>
              <a:cs typeface="Arial" panose="020B0604020202020204" pitchFamily="34" charset="0"/>
            </a:endParaRPr>
          </a:p>
        </p:txBody>
      </p:sp>
      <p:sp>
        <p:nvSpPr>
          <p:cNvPr id="7" name="Título 1"/>
          <p:cNvSpPr txBox="1">
            <a:spLocks/>
          </p:cNvSpPr>
          <p:nvPr/>
        </p:nvSpPr>
        <p:spPr>
          <a:xfrm>
            <a:off x="117696" y="3581565"/>
            <a:ext cx="2029477" cy="716007"/>
          </a:xfrm>
          <a:prstGeom prst="rect">
            <a:avLst/>
          </a:prstGeom>
          <a:solidFill>
            <a:srgbClr val="002060"/>
          </a:solid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MX" sz="1200" b="1" dirty="0" smtClean="0">
                <a:solidFill>
                  <a:schemeClr val="bg1"/>
                </a:solidFill>
                <a:latin typeface="Arial" panose="020B0604020202020204" pitchFamily="34" charset="0"/>
                <a:cs typeface="Arial" panose="020B0604020202020204" pitchFamily="34" charset="0"/>
              </a:rPr>
              <a:t>Escriba al menos 3 elementos presentes en toda política pública</a:t>
            </a:r>
            <a:endParaRPr lang="es-MX" sz="1200" b="1" dirty="0">
              <a:solidFill>
                <a:schemeClr val="bg1"/>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17696" y="4409389"/>
            <a:ext cx="2029477" cy="642445"/>
          </a:xfrm>
          <a:prstGeom prst="rect">
            <a:avLst/>
          </a:prstGeom>
          <a:solidFill>
            <a:srgbClr val="002060"/>
          </a:solid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pPr algn="ctr"/>
            <a:r>
              <a:rPr lang="es-MX" sz="1050" b="1" dirty="0" smtClean="0">
                <a:solidFill>
                  <a:schemeClr val="bg1"/>
                </a:solidFill>
                <a:latin typeface="Arial" panose="020B0604020202020204" pitchFamily="34" charset="0"/>
                <a:cs typeface="Arial" panose="020B0604020202020204" pitchFamily="34" charset="0"/>
              </a:rPr>
              <a:t>Escriba al menos 3 elementos presentes en toda política pública</a:t>
            </a:r>
            <a:endParaRPr lang="es-MX" sz="1050" b="1" dirty="0">
              <a:solidFill>
                <a:schemeClr val="bg1"/>
              </a:solidFill>
              <a:latin typeface="Arial" panose="020B0604020202020204" pitchFamily="34" charset="0"/>
              <a:cs typeface="Arial" panose="020B0604020202020204" pitchFamily="34" charset="0"/>
            </a:endParaRPr>
          </a:p>
        </p:txBody>
      </p:sp>
      <p:sp>
        <p:nvSpPr>
          <p:cNvPr id="14" name="Subtítulo 2"/>
          <p:cNvSpPr txBox="1">
            <a:spLocks/>
          </p:cNvSpPr>
          <p:nvPr/>
        </p:nvSpPr>
        <p:spPr>
          <a:xfrm>
            <a:off x="2278463" y="897170"/>
            <a:ext cx="6790098" cy="814811"/>
          </a:xfrm>
          <a:prstGeom prst="rect">
            <a:avLst/>
          </a:prstGeom>
          <a:solidFill>
            <a:schemeClr val="bg1"/>
          </a:solidFill>
          <a:ln w="38100">
            <a:solidFill>
              <a:srgbClr val="0066FF"/>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s-MX" sz="1100" b="1" dirty="0" smtClean="0">
                <a:solidFill>
                  <a:schemeClr val="tx1"/>
                </a:solidFill>
              </a:rPr>
              <a:t>Los índices de gobernabilidad son:</a:t>
            </a:r>
          </a:p>
          <a:p>
            <a:r>
              <a:rPr lang="es-MX" sz="1100" b="1" dirty="0" smtClean="0">
                <a:solidFill>
                  <a:schemeClr val="tx1"/>
                </a:solidFill>
              </a:rPr>
              <a:t>Describa una política publica federal </a:t>
            </a:r>
            <a:endParaRPr lang="es-MX" sz="1100" b="1" dirty="0">
              <a:solidFill>
                <a:schemeClr val="tx1"/>
              </a:solidFill>
            </a:endParaRPr>
          </a:p>
        </p:txBody>
      </p:sp>
      <p:sp>
        <p:nvSpPr>
          <p:cNvPr id="15" name="Subtítulo 2"/>
          <p:cNvSpPr txBox="1">
            <a:spLocks/>
          </p:cNvSpPr>
          <p:nvPr/>
        </p:nvSpPr>
        <p:spPr>
          <a:xfrm>
            <a:off x="2278463" y="1762374"/>
            <a:ext cx="6790098" cy="814811"/>
          </a:xfrm>
          <a:prstGeom prst="rect">
            <a:avLst/>
          </a:prstGeom>
          <a:solidFill>
            <a:schemeClr val="bg1"/>
          </a:solidFill>
          <a:ln w="38100">
            <a:solidFill>
              <a:srgbClr val="0066FF"/>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s-MX" sz="1100" b="1" dirty="0" smtClean="0">
                <a:solidFill>
                  <a:schemeClr val="tx1"/>
                </a:solidFill>
              </a:rPr>
              <a:t>Una política pública, como mínimo debe contener: </a:t>
            </a:r>
          </a:p>
          <a:p>
            <a:r>
              <a:rPr lang="es-MX" sz="1100" b="1" dirty="0" smtClean="0">
                <a:solidFill>
                  <a:schemeClr val="tx1"/>
                </a:solidFill>
              </a:rPr>
              <a:t>Describa una política pública estatal</a:t>
            </a:r>
            <a:endParaRPr lang="es-MX" sz="1100" b="1" dirty="0">
              <a:solidFill>
                <a:schemeClr val="tx1"/>
              </a:solidFill>
            </a:endParaRPr>
          </a:p>
        </p:txBody>
      </p:sp>
      <p:sp>
        <p:nvSpPr>
          <p:cNvPr id="16" name="Subtítulo 2"/>
          <p:cNvSpPr txBox="1">
            <a:spLocks/>
          </p:cNvSpPr>
          <p:nvPr/>
        </p:nvSpPr>
        <p:spPr>
          <a:xfrm>
            <a:off x="2278463" y="2665399"/>
            <a:ext cx="6790098" cy="814811"/>
          </a:xfrm>
          <a:prstGeom prst="rect">
            <a:avLst/>
          </a:prstGeom>
          <a:solidFill>
            <a:schemeClr val="bg1"/>
          </a:solidFill>
          <a:ln w="38100">
            <a:solidFill>
              <a:srgbClr val="0066FF"/>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s-MX" sz="1050" b="1" dirty="0" smtClean="0">
                <a:solidFill>
                  <a:schemeClr val="tx1"/>
                </a:solidFill>
              </a:rPr>
              <a:t>¿Que son los índices delictivos </a:t>
            </a:r>
          </a:p>
          <a:p>
            <a:endParaRPr lang="es-MX" sz="1050" b="1" dirty="0">
              <a:solidFill>
                <a:schemeClr val="tx1"/>
              </a:solidFill>
            </a:endParaRPr>
          </a:p>
          <a:p>
            <a:r>
              <a:rPr lang="es-MX" sz="1050" b="1" dirty="0" smtClean="0">
                <a:solidFill>
                  <a:schemeClr val="tx1"/>
                </a:solidFill>
              </a:rPr>
              <a:t>¿Que demuestran los índices de corrupción </a:t>
            </a:r>
            <a:endParaRPr lang="es-MX" sz="1050" b="1" dirty="0">
              <a:solidFill>
                <a:schemeClr val="tx1"/>
              </a:solidFill>
            </a:endParaRPr>
          </a:p>
        </p:txBody>
      </p:sp>
      <p:sp>
        <p:nvSpPr>
          <p:cNvPr id="17" name="Subtítulo 2"/>
          <p:cNvSpPr txBox="1">
            <a:spLocks/>
          </p:cNvSpPr>
          <p:nvPr/>
        </p:nvSpPr>
        <p:spPr>
          <a:xfrm>
            <a:off x="2278463" y="3544783"/>
            <a:ext cx="6790098" cy="814811"/>
          </a:xfrm>
          <a:prstGeom prst="rect">
            <a:avLst/>
          </a:prstGeom>
          <a:solidFill>
            <a:schemeClr val="bg1"/>
          </a:solidFill>
          <a:ln w="38100">
            <a:solidFill>
              <a:srgbClr val="0066FF"/>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s-MX" sz="1050" b="1" dirty="0" smtClean="0">
                <a:solidFill>
                  <a:schemeClr val="tx1"/>
                </a:solidFill>
              </a:rPr>
              <a:t>¿Que es la paz?</a:t>
            </a:r>
            <a:endParaRPr lang="es-MX" sz="1050" b="1" dirty="0">
              <a:solidFill>
                <a:schemeClr val="tx1"/>
              </a:solidFill>
            </a:endParaRPr>
          </a:p>
          <a:p>
            <a:r>
              <a:rPr lang="es-MX" sz="1050" b="1" dirty="0" smtClean="0">
                <a:solidFill>
                  <a:schemeClr val="tx1"/>
                </a:solidFill>
              </a:rPr>
              <a:t>¿Qué es la justicia?</a:t>
            </a:r>
            <a:endParaRPr lang="es-MX" sz="1050" b="1" dirty="0">
              <a:solidFill>
                <a:schemeClr val="tx1"/>
              </a:solidFill>
            </a:endParaRPr>
          </a:p>
        </p:txBody>
      </p:sp>
      <p:sp>
        <p:nvSpPr>
          <p:cNvPr id="18" name="Subtítulo 2"/>
          <p:cNvSpPr txBox="1">
            <a:spLocks/>
          </p:cNvSpPr>
          <p:nvPr/>
        </p:nvSpPr>
        <p:spPr>
          <a:xfrm>
            <a:off x="2278463" y="4409389"/>
            <a:ext cx="6790098" cy="651498"/>
          </a:xfrm>
          <a:prstGeom prst="rect">
            <a:avLst/>
          </a:prstGeom>
          <a:solidFill>
            <a:schemeClr val="bg1"/>
          </a:solidFill>
          <a:ln w="38100">
            <a:solidFill>
              <a:srgbClr val="0066FF"/>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r>
              <a:rPr lang="es-MX" sz="1100" b="1" dirty="0" smtClean="0">
                <a:solidFill>
                  <a:schemeClr val="tx1"/>
                </a:solidFill>
              </a:rPr>
              <a:t>¿Que es el autofinanciamiento público?</a:t>
            </a:r>
          </a:p>
          <a:p>
            <a:r>
              <a:rPr lang="es-MX" sz="1100" b="1" dirty="0" smtClean="0">
                <a:solidFill>
                  <a:schemeClr val="tx1"/>
                </a:solidFill>
              </a:rPr>
              <a:t>¿mencione una muestra de autofinanciamiento estatal?</a:t>
            </a:r>
            <a:endParaRPr lang="es-MX" sz="1100" b="1" dirty="0">
              <a:solidFill>
                <a:schemeClr val="tx1"/>
              </a:solidFill>
            </a:endParaRPr>
          </a:p>
        </p:txBody>
      </p:sp>
    </p:spTree>
    <p:extLst>
      <p:ext uri="{BB962C8B-B14F-4D97-AF65-F5344CB8AC3E}">
        <p14:creationId xmlns:p14="http://schemas.microsoft.com/office/powerpoint/2010/main" val="311938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aphicFrame>
        <p:nvGraphicFramePr>
          <p:cNvPr id="3" name="Tabla 2"/>
          <p:cNvGraphicFramePr>
            <a:graphicFrameLocks noGrp="1"/>
          </p:cNvGraphicFramePr>
          <p:nvPr>
            <p:extLst>
              <p:ext uri="{D42A27DB-BD31-4B8C-83A1-F6EECF244321}">
                <p14:modId xmlns:p14="http://schemas.microsoft.com/office/powerpoint/2010/main" val="2544414098"/>
              </p:ext>
            </p:extLst>
          </p:nvPr>
        </p:nvGraphicFramePr>
        <p:xfrm>
          <a:off x="812259" y="96124"/>
          <a:ext cx="7519481" cy="791183"/>
        </p:xfrm>
        <a:graphic>
          <a:graphicData uri="http://schemas.openxmlformats.org/drawingml/2006/table">
            <a:tbl>
              <a:tblPr firstRow="1" firstCol="1" bandRow="1">
                <a:tableStyleId>{C5C33C1C-DD71-4349-87E3-B8AEB6F8ED66}</a:tableStyleId>
              </a:tblPr>
              <a:tblGrid>
                <a:gridCol w="1725227"/>
                <a:gridCol w="5794254"/>
              </a:tblGrid>
              <a:tr h="791183">
                <a:tc>
                  <a:txBody>
                    <a:bodyPr/>
                    <a:lstStyle/>
                    <a:p>
                      <a:pPr algn="ctr">
                        <a:lnSpc>
                          <a:spcPct val="107000"/>
                        </a:lnSpc>
                        <a:spcAft>
                          <a:spcPts val="0"/>
                        </a:spcAft>
                      </a:pPr>
                      <a:r>
                        <a:rPr lang="es-ES" sz="1400" dirty="0">
                          <a:solidFill>
                            <a:schemeClr val="bg1"/>
                          </a:solidFill>
                          <a:effectLst/>
                        </a:rPr>
                        <a:t>TERCERA SESIÓN </a:t>
                      </a:r>
                      <a:endParaRPr lang="es-MX" sz="1800" dirty="0">
                        <a:solidFill>
                          <a:schemeClr val="bg1"/>
                        </a:solidFill>
                        <a:effectLst/>
                      </a:endParaRPr>
                    </a:p>
                    <a:p>
                      <a:pPr algn="ctr">
                        <a:lnSpc>
                          <a:spcPct val="107000"/>
                        </a:lnSpc>
                        <a:spcAft>
                          <a:spcPts val="0"/>
                        </a:spcAft>
                      </a:pPr>
                      <a:r>
                        <a:rPr lang="es-ES" sz="1400" dirty="0">
                          <a:solidFill>
                            <a:schemeClr val="bg1"/>
                          </a:solidFill>
                          <a:effectLst/>
                        </a:rPr>
                        <a:t>11:00 a</a:t>
                      </a:r>
                      <a:endParaRPr lang="es-MX" sz="1800" dirty="0">
                        <a:solidFill>
                          <a:schemeClr val="bg1"/>
                        </a:solidFill>
                        <a:effectLst/>
                      </a:endParaRPr>
                    </a:p>
                    <a:p>
                      <a:pPr algn="ctr">
                        <a:lnSpc>
                          <a:spcPct val="107000"/>
                        </a:lnSpc>
                        <a:spcAft>
                          <a:spcPts val="0"/>
                        </a:spcAft>
                      </a:pPr>
                      <a:r>
                        <a:rPr lang="es-ES" sz="1400" dirty="0">
                          <a:solidFill>
                            <a:schemeClr val="bg1"/>
                          </a:solidFill>
                          <a:effectLst/>
                        </a:rPr>
                        <a:t>11:50</a:t>
                      </a:r>
                      <a:endParaRPr lang="es-MX" sz="1800" dirty="0">
                        <a:solidFill>
                          <a:schemeClr val="bg1"/>
                        </a:solidFill>
                        <a:effectLst/>
                        <a:latin typeface="Times New Roman" panose="02020603050405020304" pitchFamily="18" charset="0"/>
                        <a:ea typeface="Times New Roman" panose="02020603050405020304" pitchFamily="18" charset="0"/>
                      </a:endParaRPr>
                    </a:p>
                  </a:txBody>
                  <a:tcPr marL="40167" marR="40167" marT="0" marB="0">
                    <a:solidFill>
                      <a:srgbClr val="C00000"/>
                    </a:solidFill>
                  </a:tcPr>
                </a:tc>
                <a:tc>
                  <a:txBody>
                    <a:bodyPr/>
                    <a:lstStyle/>
                    <a:p>
                      <a:pPr algn="just">
                        <a:lnSpc>
                          <a:spcPct val="107000"/>
                        </a:lnSpc>
                        <a:spcAft>
                          <a:spcPts val="0"/>
                        </a:spcAft>
                      </a:pPr>
                      <a:r>
                        <a:rPr lang="es-MX" sz="1600" dirty="0">
                          <a:solidFill>
                            <a:schemeClr val="bg1"/>
                          </a:solidFill>
                          <a:effectLst/>
                        </a:rPr>
                        <a:t>3.- </a:t>
                      </a:r>
                      <a:r>
                        <a:rPr lang="es-MX" sz="1600" b="1" u="sng" dirty="0">
                          <a:solidFill>
                            <a:schemeClr val="bg1"/>
                          </a:solidFill>
                          <a:effectLst/>
                        </a:rPr>
                        <a:t>Marcos jurídicos </a:t>
                      </a:r>
                      <a:r>
                        <a:rPr lang="es-MX" sz="1600" dirty="0">
                          <a:solidFill>
                            <a:schemeClr val="bg1"/>
                          </a:solidFill>
                          <a:effectLst/>
                        </a:rPr>
                        <a:t>de la organización de los 5 ámbitos gobierno (internacional, nacional o federal, estatal o local, </a:t>
                      </a:r>
                      <a:r>
                        <a:rPr lang="es-MX" sz="1600" dirty="0" smtClean="0">
                          <a:solidFill>
                            <a:schemeClr val="bg1"/>
                          </a:solidFill>
                          <a:effectLst/>
                        </a:rPr>
                        <a:t>municipal) Proceso </a:t>
                      </a:r>
                      <a:r>
                        <a:rPr lang="es-MX" sz="1600" dirty="0">
                          <a:solidFill>
                            <a:schemeClr val="bg1"/>
                          </a:solidFill>
                          <a:effectLst/>
                        </a:rPr>
                        <a:t>de planeación y proceso administrativo </a:t>
                      </a:r>
                      <a:endParaRPr lang="es-MX" sz="1800" dirty="0">
                        <a:solidFill>
                          <a:schemeClr val="bg1"/>
                        </a:solidFill>
                        <a:effectLst/>
                        <a:latin typeface="Times New Roman" panose="02020603050405020304" pitchFamily="18" charset="0"/>
                        <a:ea typeface="Times New Roman" panose="02020603050405020304" pitchFamily="18" charset="0"/>
                      </a:endParaRPr>
                    </a:p>
                  </a:txBody>
                  <a:tcPr marL="40167" marR="40167" marT="0" marB="0">
                    <a:solidFill>
                      <a:srgbClr val="C00000"/>
                    </a:solidFill>
                  </a:tcPr>
                </a:tc>
              </a:tr>
            </a:tbl>
          </a:graphicData>
        </a:graphic>
      </p:graphicFrame>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91" y="1108482"/>
            <a:ext cx="6022929" cy="3775867"/>
          </a:xfrm>
          <a:prstGeom prst="rect">
            <a:avLst/>
          </a:prstGeom>
          <a:ln w="76200">
            <a:solidFill>
              <a:srgbClr val="C00000"/>
            </a:solidFill>
          </a:ln>
          <a:effectLst>
            <a:outerShdw blurRad="292100" dist="139700" dir="2700000" algn="tl" rotWithShape="0">
              <a:srgbClr val="333333">
                <a:alpha val="65000"/>
              </a:srgbClr>
            </a:outerShdw>
          </a:effectLst>
        </p:spPr>
      </p:pic>
      <p:sp>
        <p:nvSpPr>
          <p:cNvPr id="4" name="Rectángulo redondeado 3"/>
          <p:cNvSpPr/>
          <p:nvPr/>
        </p:nvSpPr>
        <p:spPr>
          <a:xfrm>
            <a:off x="411717" y="2779668"/>
            <a:ext cx="1223519" cy="21674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smtClean="0"/>
              <a:t>Ejemplo </a:t>
            </a:r>
            <a:endParaRPr lang="es-MX" sz="1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14</a:t>
            </a:fld>
            <a:endParaRPr lang="es-MX"/>
          </a:p>
        </p:txBody>
      </p:sp>
      <p:sp>
        <p:nvSpPr>
          <p:cNvPr id="4" name="Rectangle 1"/>
          <p:cNvSpPr>
            <a:spLocks noChangeArrowheads="1"/>
          </p:cNvSpPr>
          <p:nvPr/>
        </p:nvSpPr>
        <p:spPr bwMode="auto">
          <a:xfrm>
            <a:off x="535021" y="684214"/>
            <a:ext cx="7918099" cy="3816429"/>
          </a:xfrm>
          <a:prstGeom prst="rect">
            <a:avLst/>
          </a:prstGeom>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smtClean="0">
                <a:ln>
                  <a:noFill/>
                </a:ln>
                <a:solidFill>
                  <a:schemeClr val="tx1">
                    <a:lumMod val="75000"/>
                    <a:lumOff val="25000"/>
                  </a:schemeClr>
                </a:solidFill>
                <a:effectLst/>
                <a:latin typeface="Lora"/>
              </a:rPr>
              <a:t>ONU: Marco jurídico internacional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1" i="0" u="none" strike="noStrike" cap="none" normalizeH="0" baseline="0" dirty="0" smtClean="0">
              <a:ln>
                <a:noFill/>
              </a:ln>
              <a:solidFill>
                <a:schemeClr val="tx1">
                  <a:lumMod val="75000"/>
                  <a:lumOff val="25000"/>
                </a:schemeClr>
              </a:solidFill>
              <a:effectLst/>
              <a:latin typeface="Lor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smtClean="0">
                <a:ln>
                  <a:noFill/>
                </a:ln>
                <a:solidFill>
                  <a:schemeClr val="tx1">
                    <a:lumMod val="75000"/>
                    <a:lumOff val="25000"/>
                  </a:schemeClr>
                </a:solidFill>
                <a:effectLst/>
                <a:latin typeface="Lora"/>
              </a:rPr>
              <a:t>Acuerdo Marco Básico Estándar [SBBA]</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lumMod val="75000"/>
                    <a:lumOff val="25000"/>
                  </a:schemeClr>
                </a:solidFill>
                <a:effectLst/>
                <a:latin typeface="ProximaNova"/>
              </a:rPr>
              <a:t>Entre los marcos jurídicos, programáticos y reguladores que otorgan el mandato y las modalidades del trabajo actual del PNUD en el país, se encuentran el Acuerdo Marco Básico Estándar (SBBA por sus siglas en inglés) firmado entre el Fondo Especial y el Gobierno de México el día 23 de febrero de 1961. Allí se consignan las bases a través de las cuales el Fondo Especial de las Naciones Unidas otorgará asistencia para promover el progreso social y elevar el nivel de vida, así como impulsar el desarrollo económico, social y técnico de México. Para ello se establecen diversas disposiciones a la forma en que se entregan, administran y utilizan los recursos destinados al cumplimiento del objetivo del mismo.</a:t>
            </a:r>
            <a:endParaRPr kumimoji="0" lang="es-MX" altLang="es-MX" sz="54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4400" b="0" i="0" u="none" strike="noStrike" cap="none" normalizeH="0" baseline="0" dirty="0" smtClean="0">
                <a:ln>
                  <a:noFill/>
                </a:ln>
                <a:solidFill>
                  <a:schemeClr val="tx1">
                    <a:lumMod val="75000"/>
                    <a:lumOff val="25000"/>
                  </a:schemeClr>
                </a:solidFill>
                <a:effectLst/>
                <a:latin typeface="ProximaNova"/>
              </a:rPr>
              <a:t>  </a:t>
            </a:r>
            <a:r>
              <a:rPr kumimoji="0" lang="es-MX" altLang="es-MX" sz="1600" b="0" i="0" u="none" strike="noStrike" cap="none" normalizeH="0" baseline="0" dirty="0" smtClean="0">
                <a:ln>
                  <a:noFill/>
                </a:ln>
                <a:solidFill>
                  <a:schemeClr val="tx1">
                    <a:lumMod val="75000"/>
                    <a:lumOff val="25000"/>
                  </a:schemeClr>
                </a:solidFill>
                <a:effectLst/>
                <a:latin typeface="ProximaNova"/>
                <a:hlinkClick r:id="rId2"/>
              </a:rPr>
              <a:t>Acuerdo Marco Básico Estándar (SBBA)</a:t>
            </a:r>
            <a:endParaRPr kumimoji="0" lang="es-MX" altLang="es-MX" sz="1600" b="0" i="0" u="none" strike="noStrike" cap="none" normalizeH="0" baseline="0" dirty="0" smtClean="0">
              <a:ln>
                <a:noFill/>
              </a:ln>
              <a:solidFill>
                <a:schemeClr val="tx1">
                  <a:lumMod val="75000"/>
                  <a:lumOff val="25000"/>
                </a:schemeClr>
              </a:solidFill>
              <a:effectLst/>
              <a:latin typeface="ProximaNova"/>
            </a:endParaRPr>
          </a:p>
        </p:txBody>
      </p:sp>
      <p:sp>
        <p:nvSpPr>
          <p:cNvPr id="5" name="AutoShape 2" descr="*"/>
          <p:cNvSpPr>
            <a:spLocks noChangeAspect="1" noChangeArrowheads="1"/>
          </p:cNvSpPr>
          <p:nvPr/>
        </p:nvSpPr>
        <p:spPr bwMode="auto">
          <a:xfrm>
            <a:off x="466860" y="13093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89136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15</a:t>
            </a:fld>
            <a:endParaRPr lang="es-MX"/>
          </a:p>
        </p:txBody>
      </p:sp>
      <p:sp>
        <p:nvSpPr>
          <p:cNvPr id="4" name="Rectangle 1"/>
          <p:cNvSpPr>
            <a:spLocks noChangeArrowheads="1"/>
          </p:cNvSpPr>
          <p:nvPr/>
        </p:nvSpPr>
        <p:spPr bwMode="auto">
          <a:xfrm>
            <a:off x="386080" y="1040471"/>
            <a:ext cx="8270240" cy="2831544"/>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s-MX" altLang="es-MX" sz="2400" b="1" dirty="0" smtClean="0">
                <a:solidFill>
                  <a:schemeClr val="tx1">
                    <a:lumMod val="75000"/>
                    <a:lumOff val="25000"/>
                  </a:schemeClr>
                </a:solidFill>
                <a:latin typeface="Lora"/>
              </a:rPr>
              <a:t>ONU: </a:t>
            </a:r>
            <a:r>
              <a:rPr kumimoji="0" lang="es-MX" altLang="es-MX" sz="2400" b="1" i="0" u="none" strike="noStrike" cap="none" normalizeH="0" baseline="0" dirty="0" smtClean="0">
                <a:ln>
                  <a:noFill/>
                </a:ln>
                <a:solidFill>
                  <a:schemeClr val="tx1">
                    <a:lumMod val="75000"/>
                    <a:lumOff val="25000"/>
                  </a:schemeClr>
                </a:solidFill>
                <a:effectLst/>
                <a:latin typeface="Lora"/>
              </a:rPr>
              <a:t>Consolidación del Fondo Especial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lumMod val="75000"/>
                    <a:lumOff val="25000"/>
                  </a:schemeClr>
                </a:solidFill>
                <a:effectLst/>
                <a:latin typeface="ProximaNova"/>
              </a:rPr>
              <a:t>Asimismo el PNUD se rige por la Resolución 2029 (XX) de la Asamblea General de las Naciones Unidas, referida a la consolidación del Fondo Especial y a la expansión del Programa de Asistencia Técnica dentro del Programa de las Naciones Unidas para el Desarrollo, de fecha 22 de Noviembre de 1965.</a:t>
            </a:r>
            <a:endParaRPr kumimoji="0" lang="es-MX" altLang="es-MX" sz="40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3200" b="0" i="0" u="none" strike="noStrike" cap="none" normalizeH="0" baseline="0" dirty="0" smtClean="0">
                <a:ln>
                  <a:noFill/>
                </a:ln>
                <a:solidFill>
                  <a:schemeClr val="tx1">
                    <a:lumMod val="75000"/>
                    <a:lumOff val="25000"/>
                  </a:schemeClr>
                </a:solidFill>
                <a:effectLst/>
                <a:latin typeface="ProximaNova"/>
              </a:rPr>
              <a:t> </a:t>
            </a:r>
            <a:r>
              <a:rPr kumimoji="0" lang="es-MX" altLang="es-MX" sz="5400" b="0" i="0" u="none" strike="noStrike" cap="none" normalizeH="0" baseline="0" dirty="0" smtClean="0">
                <a:ln>
                  <a:noFill/>
                </a:ln>
                <a:solidFill>
                  <a:schemeClr val="tx1">
                    <a:lumMod val="75000"/>
                    <a:lumOff val="25000"/>
                  </a:schemeClr>
                </a:solidFill>
                <a:effectLst/>
                <a:latin typeface="ProximaNova"/>
              </a:rPr>
              <a:t> </a:t>
            </a:r>
            <a:r>
              <a:rPr kumimoji="0" lang="es-MX" altLang="es-MX" sz="1600" b="0" i="0" u="none" strike="noStrike" cap="none" normalizeH="0" baseline="0" dirty="0" smtClean="0">
                <a:ln>
                  <a:noFill/>
                </a:ln>
                <a:solidFill>
                  <a:schemeClr val="tx1">
                    <a:lumMod val="75000"/>
                    <a:lumOff val="25000"/>
                  </a:schemeClr>
                </a:solidFill>
                <a:effectLst/>
                <a:latin typeface="ProximaNova"/>
                <a:hlinkClick r:id="rId2"/>
              </a:rPr>
              <a:t>C</a:t>
            </a:r>
            <a:r>
              <a:rPr kumimoji="0" lang="es-MX" altLang="es-MX" b="0" i="0" u="none" strike="noStrike" cap="none" normalizeH="0" baseline="0" dirty="0" smtClean="0">
                <a:ln>
                  <a:noFill/>
                </a:ln>
                <a:solidFill>
                  <a:schemeClr val="tx1">
                    <a:lumMod val="75000"/>
                    <a:lumOff val="25000"/>
                  </a:schemeClr>
                </a:solidFill>
                <a:effectLst/>
                <a:latin typeface="ProximaNova"/>
                <a:hlinkClick r:id="rId2"/>
              </a:rPr>
              <a:t>onsolidación del Fondo Especial</a:t>
            </a:r>
            <a:endParaRPr kumimoji="0" lang="es-MX" altLang="es-MX" b="0" i="0" u="none" strike="noStrike" cap="none" normalizeH="0" baseline="0" dirty="0" smtClean="0">
              <a:ln>
                <a:noFill/>
              </a:ln>
              <a:solidFill>
                <a:schemeClr val="tx1">
                  <a:lumMod val="75000"/>
                  <a:lumOff val="25000"/>
                </a:schemeClr>
              </a:solidFill>
              <a:effectLst/>
              <a:latin typeface="ProximaNova"/>
            </a:endParaRPr>
          </a:p>
        </p:txBody>
      </p:sp>
      <p:sp>
        <p:nvSpPr>
          <p:cNvPr id="5" name="AutoShape 2" descr="*"/>
          <p:cNvSpPr>
            <a:spLocks noChangeAspect="1" noChangeArrowheads="1"/>
          </p:cNvSpPr>
          <p:nvPr/>
        </p:nvSpPr>
        <p:spPr bwMode="auto">
          <a:xfrm>
            <a:off x="155575" y="18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46157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16</a:t>
            </a:fld>
            <a:endParaRPr lang="es-MX"/>
          </a:p>
        </p:txBody>
      </p:sp>
      <p:sp>
        <p:nvSpPr>
          <p:cNvPr id="4" name="Rectangle 1"/>
          <p:cNvSpPr>
            <a:spLocks noChangeArrowheads="1"/>
          </p:cNvSpPr>
          <p:nvPr/>
        </p:nvSpPr>
        <p:spPr bwMode="auto">
          <a:xfrm>
            <a:off x="460375" y="62041"/>
            <a:ext cx="8317865" cy="4939814"/>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smtClean="0">
                <a:ln>
                  <a:noFill/>
                </a:ln>
                <a:solidFill>
                  <a:schemeClr val="tx1">
                    <a:lumMod val="75000"/>
                    <a:lumOff val="25000"/>
                  </a:schemeClr>
                </a:solidFill>
                <a:effectLst/>
                <a:latin typeface="Lora"/>
              </a:rPr>
              <a:t>ONU:</a:t>
            </a:r>
            <a:r>
              <a:rPr kumimoji="0" lang="es-MX" altLang="es-MX" sz="1600" b="1" i="0" u="none" strike="noStrike" cap="none" normalizeH="0" dirty="0" smtClean="0">
                <a:ln>
                  <a:noFill/>
                </a:ln>
                <a:solidFill>
                  <a:schemeClr val="tx1">
                    <a:lumMod val="75000"/>
                    <a:lumOff val="25000"/>
                  </a:schemeClr>
                </a:solidFill>
                <a:effectLst/>
                <a:latin typeface="Lora"/>
              </a:rPr>
              <a:t> </a:t>
            </a:r>
            <a:r>
              <a:rPr kumimoji="0" lang="es-MX" altLang="es-MX" sz="1600" b="1" i="0" u="none" strike="noStrike" cap="none" normalizeH="0" baseline="0" dirty="0" err="1" smtClean="0">
                <a:ln>
                  <a:noFill/>
                </a:ln>
                <a:solidFill>
                  <a:schemeClr val="tx1">
                    <a:lumMod val="75000"/>
                    <a:lumOff val="25000"/>
                  </a:schemeClr>
                </a:solidFill>
                <a:effectLst/>
                <a:latin typeface="Lora"/>
              </a:rPr>
              <a:t>Common</a:t>
            </a:r>
            <a:r>
              <a:rPr kumimoji="0" lang="es-MX" altLang="es-MX" sz="1600" b="1" i="0" u="none" strike="noStrike" cap="none" normalizeH="0" baseline="0" dirty="0" smtClean="0">
                <a:ln>
                  <a:noFill/>
                </a:ln>
                <a:solidFill>
                  <a:schemeClr val="tx1">
                    <a:lumMod val="75000"/>
                    <a:lumOff val="25000"/>
                  </a:schemeClr>
                </a:solidFill>
                <a:effectLst/>
                <a:latin typeface="Lora"/>
              </a:rPr>
              <a:t> Country </a:t>
            </a:r>
            <a:r>
              <a:rPr kumimoji="0" lang="es-MX" altLang="es-MX" sz="1600" b="1" i="0" u="none" strike="noStrike" cap="none" normalizeH="0" baseline="0" dirty="0" err="1" smtClean="0">
                <a:ln>
                  <a:noFill/>
                </a:ln>
                <a:solidFill>
                  <a:schemeClr val="tx1">
                    <a:lumMod val="75000"/>
                    <a:lumOff val="25000"/>
                  </a:schemeClr>
                </a:solidFill>
                <a:effectLst/>
                <a:latin typeface="Lora"/>
              </a:rPr>
              <a:t>Assessment</a:t>
            </a:r>
            <a:r>
              <a:rPr kumimoji="0" lang="es-MX" altLang="es-MX" sz="1600" b="1" i="0" u="none" strike="noStrike" cap="none" normalizeH="0" baseline="0" dirty="0" smtClean="0">
                <a:ln>
                  <a:noFill/>
                </a:ln>
                <a:solidFill>
                  <a:schemeClr val="tx1">
                    <a:lumMod val="75000"/>
                    <a:lumOff val="25000"/>
                  </a:schemeClr>
                </a:solidFill>
                <a:effectLst/>
                <a:latin typeface="Lora"/>
              </a:rPr>
              <a:t> [CCA]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lumMod val="75000"/>
                    <a:lumOff val="25000"/>
                  </a:schemeClr>
                </a:solidFill>
                <a:effectLst/>
                <a:latin typeface="+mn-lt"/>
                <a:cs typeface="Arial" panose="020B0604020202020204" pitchFamily="34" charset="0"/>
              </a:rPr>
              <a:t>En el año 2006, el Sistema de las Naciones Unidas en México puso en marcha un proceso de identificación de los principales desafíos</a:t>
            </a:r>
            <a:r>
              <a:rPr kumimoji="0" lang="es-MX" altLang="es-MX" sz="1100" b="0" i="0" u="none" strike="noStrike" cap="none" normalizeH="0" dirty="0" smtClean="0">
                <a:ln>
                  <a:noFill/>
                </a:ln>
                <a:solidFill>
                  <a:schemeClr val="tx1">
                    <a:lumMod val="75000"/>
                    <a:lumOff val="25000"/>
                  </a:schemeClr>
                </a:solidFill>
                <a:effectLst/>
                <a:latin typeface="+mn-lt"/>
                <a:cs typeface="Arial" panose="020B0604020202020204" pitchFamily="34" charset="0"/>
              </a:rPr>
              <a:t> </a:t>
            </a:r>
            <a:r>
              <a:rPr kumimoji="0" lang="es-MX" altLang="es-MX" sz="1100" b="0" i="0" u="none" strike="noStrike" cap="none" normalizeH="0" baseline="0" dirty="0" smtClean="0">
                <a:ln>
                  <a:noFill/>
                </a:ln>
                <a:solidFill>
                  <a:schemeClr val="tx1">
                    <a:lumMod val="75000"/>
                    <a:lumOff val="25000"/>
                  </a:schemeClr>
                </a:solidFill>
                <a:effectLst/>
                <a:latin typeface="+mn-lt"/>
                <a:cs typeface="Arial" panose="020B0604020202020204" pitchFamily="34" charset="0"/>
              </a:rPr>
              <a:t>del país a través de la elaboración del</a:t>
            </a:r>
            <a:r>
              <a:rPr kumimoji="0" lang="es-MX" altLang="es-MX" sz="3200" b="0" i="0" u="none" strike="noStrike" cap="none" normalizeH="0" baseline="0" dirty="0" smtClean="0">
                <a:ln>
                  <a:noFill/>
                </a:ln>
                <a:solidFill>
                  <a:schemeClr val="tx1">
                    <a:lumMod val="75000"/>
                    <a:lumOff val="25000"/>
                  </a:schemeClr>
                </a:solidFill>
                <a:effectLst/>
                <a:latin typeface="+mn-lt"/>
                <a:cs typeface="Arial" panose="020B0604020202020204" pitchFamily="34" charset="0"/>
              </a:rPr>
              <a:t> </a:t>
            </a:r>
            <a:r>
              <a:rPr kumimoji="0" lang="es-MX" altLang="es-MX" sz="1100" b="1" i="0" u="none" strike="noStrike" cap="none" normalizeH="0" baseline="0" dirty="0" err="1" smtClean="0">
                <a:ln>
                  <a:noFill/>
                </a:ln>
                <a:solidFill>
                  <a:schemeClr val="tx1">
                    <a:lumMod val="75000"/>
                    <a:lumOff val="25000"/>
                  </a:schemeClr>
                </a:solidFill>
                <a:effectLst/>
                <a:latin typeface="+mn-lt"/>
                <a:cs typeface="Arial" panose="020B0604020202020204" pitchFamily="34" charset="0"/>
              </a:rPr>
              <a:t>Common</a:t>
            </a:r>
            <a:r>
              <a:rPr kumimoji="0" lang="es-MX" altLang="es-MX" sz="1100" b="1" i="0" u="none" strike="noStrike" cap="none" normalizeH="0" baseline="0" dirty="0" smtClean="0">
                <a:ln>
                  <a:noFill/>
                </a:ln>
                <a:solidFill>
                  <a:schemeClr val="tx1">
                    <a:lumMod val="75000"/>
                    <a:lumOff val="25000"/>
                  </a:schemeClr>
                </a:solidFill>
                <a:effectLst/>
                <a:latin typeface="+mn-lt"/>
                <a:cs typeface="Arial" panose="020B0604020202020204" pitchFamily="34" charset="0"/>
              </a:rPr>
              <a:t> Country </a:t>
            </a:r>
            <a:r>
              <a:rPr kumimoji="0" lang="es-MX" altLang="es-MX" sz="1100" b="1" i="0" u="none" strike="noStrike" cap="none" normalizeH="0" baseline="0" dirty="0" err="1" smtClean="0">
                <a:ln>
                  <a:noFill/>
                </a:ln>
                <a:solidFill>
                  <a:schemeClr val="tx1">
                    <a:lumMod val="75000"/>
                    <a:lumOff val="25000"/>
                  </a:schemeClr>
                </a:solidFill>
                <a:effectLst/>
                <a:latin typeface="+mn-lt"/>
                <a:cs typeface="Arial" panose="020B0604020202020204" pitchFamily="34" charset="0"/>
              </a:rPr>
              <a:t>Assessment</a:t>
            </a:r>
            <a:r>
              <a:rPr kumimoji="0" lang="es-MX" altLang="es-MX" sz="1100" b="1" i="0" u="none" strike="noStrike" cap="none" normalizeH="0" baseline="0" dirty="0" smtClean="0">
                <a:ln>
                  <a:noFill/>
                </a:ln>
                <a:solidFill>
                  <a:schemeClr val="tx1">
                    <a:lumMod val="75000"/>
                    <a:lumOff val="25000"/>
                  </a:schemeClr>
                </a:solidFill>
                <a:effectLst/>
                <a:latin typeface="+mn-lt"/>
                <a:cs typeface="Arial" panose="020B0604020202020204" pitchFamily="34" charset="0"/>
              </a:rPr>
              <a:t> (CCA) </a:t>
            </a:r>
            <a:r>
              <a:rPr kumimoji="0" lang="es-MX" altLang="es-MX" sz="1100" b="0" i="0" u="none" strike="noStrike" cap="none" normalizeH="0" baseline="0" dirty="0" smtClean="0">
                <a:ln>
                  <a:noFill/>
                </a:ln>
                <a:solidFill>
                  <a:schemeClr val="tx1">
                    <a:lumMod val="75000"/>
                    <a:lumOff val="25000"/>
                  </a:schemeClr>
                </a:solidFill>
                <a:effectLst/>
                <a:latin typeface="+mn-lt"/>
                <a:cs typeface="Arial" panose="020B0604020202020204" pitchFamily="34" charset="0"/>
              </a:rPr>
              <a:t>México.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lumMod val="75000"/>
                    <a:lumOff val="25000"/>
                  </a:schemeClr>
                </a:solidFill>
                <a:effectLst/>
                <a:latin typeface="ProximaNova"/>
              </a:rPr>
              <a:t>Este ejercicio permitió al UNCT identificar las prioridades de México y las áreas de oportunidad en las que Naciones Unidas puede apoyar al proceso nacional de desarrollo y ofrecer mejores servicios al país.</a:t>
            </a:r>
            <a:endParaRPr kumimoji="0" lang="es-MX" altLang="es-MX" sz="1600" b="0" i="0" u="none" strike="noStrike" cap="none" normalizeH="0" baseline="0" dirty="0" smtClean="0">
              <a:ln>
                <a:noFill/>
              </a:ln>
              <a:solidFill>
                <a:schemeClr val="tx1">
                  <a:lumMod val="75000"/>
                  <a:lumOff val="2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lumMod val="75000"/>
                    <a:lumOff val="25000"/>
                  </a:schemeClr>
                </a:solidFill>
                <a:effectLst/>
                <a:latin typeface="ProximaNova"/>
              </a:rPr>
              <a:t>El documento final del CCA 2006 indica que el vínculo entre desarrollo y cambio institucional y capacidades individuales se da a través de la interrelación entre estos elementos, donde uno no puede existir sin el otro. A manera de conclusión, se sugiere que para abatir las condiciones de pobreza en México, se requieren políticas públicas que fomenten el crecimiento y mejoren las oportunidades de desarrollo individual; lo cual ayudará directamente al desarrollo de la economía mexicana y su inserción competitiva en el mundo.</a:t>
            </a:r>
            <a:endParaRPr kumimoji="0" lang="es-MX" altLang="es-MX" sz="1600" b="0" i="0" u="none" strike="noStrike" cap="none" normalizeH="0" baseline="0" dirty="0" smtClean="0">
              <a:ln>
                <a:noFill/>
              </a:ln>
              <a:solidFill>
                <a:schemeClr val="tx1">
                  <a:lumMod val="75000"/>
                  <a:lumOff val="2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lumMod val="75000"/>
                    <a:lumOff val="25000"/>
                  </a:schemeClr>
                </a:solidFill>
                <a:effectLst/>
                <a:latin typeface="ProximaNova"/>
              </a:rPr>
              <a:t>El CCA es un documento de referencia y un indicador objetivo desarrollado por Naciones Unidas en México que busca observar con ojo crítico las divergencias entre los desafíos de país de acuerdo con datos oficiales, indicadores de Naciones Unidas y por la sociedad civil. Se espera que del ejercicio permita una cooperación de Naciones Unidas más eficaz y coherente frente a la realidad de México.</a:t>
            </a:r>
            <a:endParaRPr kumimoji="0" lang="es-MX" altLang="es-MX" sz="16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lumMod val="75000"/>
                    <a:lumOff val="25000"/>
                  </a:schemeClr>
                </a:solidFill>
                <a:effectLst/>
                <a:latin typeface="ProximaNova"/>
              </a:rPr>
              <a:t>  </a:t>
            </a:r>
            <a:r>
              <a:rPr kumimoji="0" lang="es-MX" altLang="es-MX" sz="1600" b="0" i="0" u="none" strike="noStrike" cap="none" normalizeH="0" baseline="0" dirty="0" err="1" smtClean="0">
                <a:ln>
                  <a:noFill/>
                </a:ln>
                <a:solidFill>
                  <a:schemeClr val="tx1">
                    <a:lumMod val="75000"/>
                    <a:lumOff val="25000"/>
                  </a:schemeClr>
                </a:solidFill>
                <a:effectLst/>
                <a:latin typeface="ProximaNova"/>
                <a:hlinkClick r:id="rId2"/>
              </a:rPr>
              <a:t>Common</a:t>
            </a:r>
            <a:r>
              <a:rPr kumimoji="0" lang="es-MX" altLang="es-MX" sz="1600" b="0" i="0" u="none" strike="noStrike" cap="none" normalizeH="0" baseline="0" dirty="0" smtClean="0">
                <a:ln>
                  <a:noFill/>
                </a:ln>
                <a:solidFill>
                  <a:schemeClr val="tx1">
                    <a:lumMod val="75000"/>
                    <a:lumOff val="25000"/>
                  </a:schemeClr>
                </a:solidFill>
                <a:effectLst/>
                <a:latin typeface="ProximaNova"/>
                <a:hlinkClick r:id="rId2"/>
              </a:rPr>
              <a:t> Country </a:t>
            </a:r>
            <a:r>
              <a:rPr kumimoji="0" lang="es-MX" altLang="es-MX" sz="1600" b="0" i="0" u="none" strike="noStrike" cap="none" normalizeH="0" baseline="0" dirty="0" err="1" smtClean="0">
                <a:ln>
                  <a:noFill/>
                </a:ln>
                <a:solidFill>
                  <a:schemeClr val="tx1">
                    <a:lumMod val="75000"/>
                    <a:lumOff val="25000"/>
                  </a:schemeClr>
                </a:solidFill>
                <a:effectLst/>
                <a:latin typeface="ProximaNova"/>
                <a:hlinkClick r:id="rId2"/>
              </a:rPr>
              <a:t>Assessment</a:t>
            </a:r>
            <a:r>
              <a:rPr kumimoji="0" lang="es-MX" altLang="es-MX" sz="1600" b="0" i="0" u="none" strike="noStrike" cap="none" normalizeH="0" baseline="0" dirty="0" smtClean="0">
                <a:ln>
                  <a:noFill/>
                </a:ln>
                <a:solidFill>
                  <a:schemeClr val="tx1">
                    <a:lumMod val="75000"/>
                    <a:lumOff val="25000"/>
                  </a:schemeClr>
                </a:solidFill>
                <a:effectLst/>
                <a:latin typeface="ProximaNova"/>
                <a:hlinkClick r:id="rId2"/>
              </a:rPr>
              <a:t> </a:t>
            </a:r>
            <a:r>
              <a:rPr kumimoji="0" lang="es-MX" altLang="es-MX" sz="1600" b="0" i="0" u="none" strike="noStrike" cap="none" normalizeH="0" baseline="0" dirty="0" err="1" smtClean="0">
                <a:ln>
                  <a:noFill/>
                </a:ln>
                <a:solidFill>
                  <a:schemeClr val="tx1">
                    <a:lumMod val="75000"/>
                    <a:lumOff val="25000"/>
                  </a:schemeClr>
                </a:solidFill>
                <a:effectLst/>
                <a:latin typeface="ProximaNova"/>
                <a:hlinkClick r:id="rId2"/>
              </a:rPr>
              <a:t>Mexico</a:t>
            </a:r>
            <a:endParaRPr kumimoji="0" lang="es-MX" altLang="es-MX" sz="1600" b="0" i="0" u="none" strike="noStrike" cap="none" normalizeH="0" baseline="0" dirty="0" smtClean="0">
              <a:ln>
                <a:noFill/>
              </a:ln>
              <a:solidFill>
                <a:schemeClr val="tx1">
                  <a:lumMod val="75000"/>
                  <a:lumOff val="25000"/>
                </a:schemeClr>
              </a:solidFill>
              <a:effectLst/>
              <a:latin typeface="ProximaNova"/>
            </a:endParaRPr>
          </a:p>
        </p:txBody>
      </p:sp>
      <p:sp>
        <p:nvSpPr>
          <p:cNvPr id="5" name="AutoShape 2" descr="*"/>
          <p:cNvSpPr>
            <a:spLocks noChangeAspect="1" noChangeArrowheads="1"/>
          </p:cNvSpPr>
          <p:nvPr/>
        </p:nvSpPr>
        <p:spPr bwMode="auto">
          <a:xfrm>
            <a:off x="155575" y="1373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72579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17</a:t>
            </a:fld>
            <a:endParaRPr lang="es-MX"/>
          </a:p>
        </p:txBody>
      </p:sp>
      <p:sp>
        <p:nvSpPr>
          <p:cNvPr id="4" name="Rectangle 1"/>
          <p:cNvSpPr>
            <a:spLocks noChangeArrowheads="1"/>
          </p:cNvSpPr>
          <p:nvPr/>
        </p:nvSpPr>
        <p:spPr bwMode="auto">
          <a:xfrm>
            <a:off x="291253" y="487889"/>
            <a:ext cx="8744373" cy="397031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chemeClr val="tx1">
                    <a:lumMod val="75000"/>
                    <a:lumOff val="25000"/>
                  </a:schemeClr>
                </a:solidFill>
                <a:effectLst/>
                <a:cs typeface="Arial" panose="020B0604020202020204" pitchFamily="34" charset="0"/>
              </a:rPr>
              <a:t>ONU:</a:t>
            </a:r>
            <a:r>
              <a:rPr kumimoji="0" lang="es-MX" altLang="es-MX" b="1" i="0" u="none" strike="noStrike" cap="none" normalizeH="0" dirty="0" smtClean="0">
                <a:ln>
                  <a:noFill/>
                </a:ln>
                <a:solidFill>
                  <a:schemeClr val="tx1">
                    <a:lumMod val="75000"/>
                    <a:lumOff val="25000"/>
                  </a:schemeClr>
                </a:solidFill>
                <a:effectLst/>
                <a:cs typeface="Arial" panose="020B0604020202020204" pitchFamily="34" charset="0"/>
              </a:rPr>
              <a:t> </a:t>
            </a:r>
            <a:r>
              <a:rPr kumimoji="0" lang="es-MX" altLang="es-MX" b="1" i="0" u="none" strike="noStrike" cap="none" normalizeH="0" baseline="0" dirty="0" smtClean="0">
                <a:ln>
                  <a:noFill/>
                </a:ln>
                <a:solidFill>
                  <a:schemeClr val="tx1">
                    <a:lumMod val="75000"/>
                    <a:lumOff val="25000"/>
                  </a:schemeClr>
                </a:solidFill>
                <a:effectLst/>
                <a:cs typeface="Arial" panose="020B0604020202020204" pitchFamily="34" charset="0"/>
              </a:rPr>
              <a:t>Marco de Cooperación de las Naciones Unidas para el Desarrollo [UNDAF]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b="1" i="0" u="none" strike="noStrike" cap="none" normalizeH="0" baseline="0" dirty="0" smtClean="0">
              <a:ln>
                <a:noFill/>
              </a:ln>
              <a:solidFill>
                <a:schemeClr val="tx1">
                  <a:lumMod val="75000"/>
                  <a:lumOff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El Marco de Cooperación de las Naciones Unidas para el Desarrollo (UNDAF, por sus siglas en inglés) concreta el proceso de armonización programática, de acuerdo a la reforma de las Naciones Unidas y presenta al país una propuesta conjunta para los años 2014-2019.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El Sistema de las Naciones Unidas en México firmó un nuevo marco de cooperación con el nuevo gobierno (UNDAF) para el periodo 2014 – 2019.</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Las prioridades establecidas en el nuevo UNDAF engloban los siguientes temas: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Equidad, igualdad e inclusión social.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Desarrollo económico productivo, competitividad y trabajo decente.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Desarrollo sostenible y economía verde.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Seguridad ciudadana, cohesión social y justicia.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Gobernabilidad democrática.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Alianza para el Desarrollo.</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Las seis áreas estratégicas del PNUD están alineadas a estas prioridades. El desarrollo del UNDAF es una oportunidad estratégica para que nuestra actividad en el país responda eficiente y efectivamente a las prioridades establecidas por el Plan Nacional de Desarrollo 2013-2018.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lumMod val="75000"/>
                    <a:lumOff val="25000"/>
                  </a:schemeClr>
                </a:solidFill>
                <a:effectLst/>
                <a:cs typeface="Arial" panose="020B0604020202020204" pitchFamily="34" charset="0"/>
              </a:rPr>
              <a:t>  </a:t>
            </a:r>
            <a:r>
              <a:rPr kumimoji="0" lang="es-MX" altLang="es-MX" sz="1000" b="0" i="0" u="none" strike="noStrike" cap="none" normalizeH="0" baseline="0" dirty="0" smtClean="0">
                <a:ln>
                  <a:noFill/>
                </a:ln>
                <a:solidFill>
                  <a:schemeClr val="tx1">
                    <a:lumMod val="75000"/>
                    <a:lumOff val="25000"/>
                  </a:schemeClr>
                </a:solidFill>
                <a:effectLst/>
                <a:cs typeface="Arial" panose="020B0604020202020204" pitchFamily="34" charset="0"/>
                <a:hlinkClick r:id="rId2"/>
              </a:rPr>
              <a:t>Marco de Cooperación de las Naciones Unidas para el Desarrollo 2014-2019 (UNDAF)</a:t>
            </a:r>
            <a:endParaRPr kumimoji="0" lang="es-MX" altLang="es-MX" sz="1000" b="0" i="0" u="none" strike="noStrike" cap="none" normalizeH="0" baseline="0" dirty="0" smtClean="0">
              <a:ln>
                <a:noFill/>
              </a:ln>
              <a:solidFill>
                <a:schemeClr val="tx1">
                  <a:lumMod val="75000"/>
                  <a:lumOff val="25000"/>
                </a:schemeClr>
              </a:solidFill>
              <a:effectLst/>
              <a:cs typeface="Arial" panose="020B0604020202020204" pitchFamily="34" charset="0"/>
            </a:endParaRPr>
          </a:p>
        </p:txBody>
      </p:sp>
      <p:sp>
        <p:nvSpPr>
          <p:cNvPr id="5" name="AutoShape 2" descr="*"/>
          <p:cNvSpPr>
            <a:spLocks noChangeAspect="1" noChangeArrowheads="1"/>
          </p:cNvSpPr>
          <p:nvPr/>
        </p:nvSpPr>
        <p:spPr bwMode="auto">
          <a:xfrm>
            <a:off x="155575" y="679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3" descr="*"/>
          <p:cNvSpPr>
            <a:spLocks noChangeAspect="1" noChangeArrowheads="1"/>
          </p:cNvSpPr>
          <p:nvPr/>
        </p:nvSpPr>
        <p:spPr bwMode="auto">
          <a:xfrm>
            <a:off x="155575" y="968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57197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18</a:t>
            </a:fld>
            <a:endParaRPr lang="es-MX"/>
          </a:p>
        </p:txBody>
      </p:sp>
      <p:sp>
        <p:nvSpPr>
          <p:cNvPr id="4" name="Rectangle 1"/>
          <p:cNvSpPr>
            <a:spLocks noChangeArrowheads="1"/>
          </p:cNvSpPr>
          <p:nvPr/>
        </p:nvSpPr>
        <p:spPr bwMode="auto">
          <a:xfrm>
            <a:off x="365759" y="641984"/>
            <a:ext cx="8412481" cy="341632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smtClean="0">
                <a:ln>
                  <a:noFill/>
                </a:ln>
                <a:solidFill>
                  <a:schemeClr val="tx1">
                    <a:lumMod val="75000"/>
                    <a:lumOff val="25000"/>
                  </a:schemeClr>
                </a:solidFill>
                <a:effectLst/>
                <a:cs typeface="Arial" panose="020B0604020202020204" pitchFamily="34" charset="0"/>
              </a:rPr>
              <a:t>Acuerdo Marco de colaboración entre el PNUD y el Gobierno de México</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lumMod val="75000"/>
                    <a:lumOff val="25000"/>
                  </a:schemeClr>
                </a:solidFill>
                <a:effectLst/>
                <a:cs typeface="Arial" panose="020B0604020202020204" pitchFamily="34" charset="0"/>
              </a:rPr>
              <a:t>El Acuerdo Estratégico de Cooperación firmado el 13 de septiembre de 2011 entre el PNUD y el Gobierno de México se establece un compromiso compartido para apoyar a los países del mundo para que aceleren los avances hacia la consecución de los Objetivos de Desarrollo del Milenio.</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lumMod val="75000"/>
                    <a:lumOff val="25000"/>
                  </a:schemeClr>
                </a:solidFill>
                <a:effectLst/>
                <a:cs typeface="Arial" panose="020B0604020202020204" pitchFamily="34" charset="0"/>
              </a:rPr>
              <a:t>El Acuerdo refleja la buena disposición de México para compartir su experiencia de desarrollo con otras naciones. También refleja el compromiso del PNUD para ser un sincero agente de los conocimientos de México, un asociado en la cooperación triangular y un aliado para brindar asistencia cuando y donde sea necesario, en consonancia con nuestro compromiso para respaldar la cooperación Sur-Sur.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lumMod val="75000"/>
                    <a:lumOff val="25000"/>
                  </a:schemeClr>
                </a:solidFill>
                <a:effectLst/>
                <a:cs typeface="Arial" panose="020B0604020202020204" pitchFamily="34" charset="0"/>
              </a:rPr>
              <a:t>  </a:t>
            </a:r>
            <a:r>
              <a:rPr kumimoji="0" lang="es-MX" altLang="es-MX" sz="1800" b="0" i="0" u="none" strike="noStrike" cap="none" normalizeH="0" baseline="0" dirty="0" smtClean="0">
                <a:ln>
                  <a:noFill/>
                </a:ln>
                <a:solidFill>
                  <a:schemeClr val="tx1">
                    <a:lumMod val="75000"/>
                    <a:lumOff val="25000"/>
                  </a:schemeClr>
                </a:solidFill>
                <a:effectLst/>
                <a:cs typeface="Arial" panose="020B0604020202020204" pitchFamily="34" charset="0"/>
                <a:hlinkClick r:id="rId2"/>
              </a:rPr>
              <a:t>Acuerdo Marco PNUD-Gobierno de México-2011</a:t>
            </a:r>
            <a:endParaRPr kumimoji="0" lang="es-MX" altLang="es-MX" sz="1800" b="0" i="0" u="none" strike="noStrike" cap="none" normalizeH="0" baseline="0" dirty="0" smtClean="0">
              <a:ln>
                <a:noFill/>
              </a:ln>
              <a:solidFill>
                <a:schemeClr val="tx1">
                  <a:lumMod val="75000"/>
                  <a:lumOff val="25000"/>
                </a:schemeClr>
              </a:solidFill>
              <a:effectLst/>
              <a:cs typeface="Arial" panose="020B0604020202020204" pitchFamily="34" charset="0"/>
            </a:endParaRPr>
          </a:p>
        </p:txBody>
      </p:sp>
      <p:sp>
        <p:nvSpPr>
          <p:cNvPr id="5" name="AutoShape 2" descr="*"/>
          <p:cNvSpPr>
            <a:spLocks noChangeAspect="1" noChangeArrowheads="1"/>
          </p:cNvSpPr>
          <p:nvPr/>
        </p:nvSpPr>
        <p:spPr bwMode="auto">
          <a:xfrm>
            <a:off x="155575" y="595312"/>
            <a:ext cx="2960914" cy="5002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83301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19</a:t>
            </a:fld>
            <a:endParaRPr lang="es-MX"/>
          </a:p>
        </p:txBody>
      </p:sp>
      <p:sp>
        <p:nvSpPr>
          <p:cNvPr id="4" name="Rectangle 1"/>
          <p:cNvSpPr>
            <a:spLocks noChangeArrowheads="1"/>
          </p:cNvSpPr>
          <p:nvPr/>
        </p:nvSpPr>
        <p:spPr bwMode="auto">
          <a:xfrm>
            <a:off x="418011" y="887999"/>
            <a:ext cx="8307977" cy="3785652"/>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chemeClr val="tx1">
                    <a:lumMod val="75000"/>
                    <a:lumOff val="25000"/>
                  </a:schemeClr>
                </a:solidFill>
                <a:effectLst/>
                <a:cs typeface="Arial" panose="020B0604020202020204" pitchFamily="34" charset="0"/>
              </a:rPr>
              <a:t>Documento del Programa para México 2014-2018 [CPD]</a:t>
            </a:r>
          </a:p>
          <a:p>
            <a:pPr lvl="0">
              <a:buClrTx/>
            </a:pPr>
            <a:r>
              <a:rPr kumimoji="0" lang="es-MX" altLang="es-MX" sz="2400" b="0" i="0" u="none" strike="noStrike" cap="none" normalizeH="0" baseline="0" dirty="0" smtClean="0">
                <a:ln>
                  <a:noFill/>
                </a:ln>
                <a:solidFill>
                  <a:schemeClr val="tx1">
                    <a:lumMod val="75000"/>
                    <a:lumOff val="25000"/>
                  </a:schemeClr>
                </a:solidFill>
                <a:effectLst/>
                <a:cs typeface="Arial" panose="020B0604020202020204" pitchFamily="34" charset="0"/>
              </a:rPr>
              <a:t>El CPD 2014-2018 dará continuidad al trabajo del PNUD en su ciclo anterior; </a:t>
            </a:r>
            <a:r>
              <a:rPr kumimoji="0" lang="es-MX" altLang="es-MX" sz="2400" b="0" i="0" u="none" strike="noStrike" cap="none" normalizeH="0" baseline="0" dirty="0" err="1" smtClean="0">
                <a:ln>
                  <a:noFill/>
                </a:ln>
                <a:solidFill>
                  <a:schemeClr val="tx1">
                    <a:lumMod val="75000"/>
                    <a:lumOff val="25000"/>
                  </a:schemeClr>
                </a:solidFill>
                <a:effectLst/>
                <a:cs typeface="Arial" panose="020B0604020202020204" pitchFamily="34" charset="0"/>
              </a:rPr>
              <a:t>esto,desde</a:t>
            </a:r>
            <a:r>
              <a:rPr kumimoji="0" lang="es-MX" altLang="es-MX" sz="2400" b="0" i="0" u="none" strike="noStrike" cap="none" normalizeH="0" baseline="0" dirty="0" smtClean="0">
                <a:ln>
                  <a:noFill/>
                </a:ln>
                <a:solidFill>
                  <a:schemeClr val="tx1">
                    <a:lumMod val="75000"/>
                    <a:lumOff val="25000"/>
                  </a:schemeClr>
                </a:solidFill>
                <a:effectLst/>
                <a:cs typeface="Arial" panose="020B0604020202020204" pitchFamily="34" charset="0"/>
              </a:rPr>
              <a:t> </a:t>
            </a:r>
            <a:r>
              <a:rPr kumimoji="0" lang="es-MX" altLang="es-MX" sz="2400" b="0" i="0" u="none" strike="noStrike" cap="none" normalizeH="0" baseline="0" dirty="0" smtClean="0">
                <a:ln>
                  <a:noFill/>
                </a:ln>
                <a:solidFill>
                  <a:schemeClr val="tx1">
                    <a:lumMod val="75000"/>
                    <a:lumOff val="25000"/>
                  </a:schemeClr>
                </a:solidFill>
                <a:effectLst/>
                <a:cs typeface="Arial" panose="020B0604020202020204" pitchFamily="34" charset="0"/>
              </a:rPr>
              <a:t>las lecciones aprendidas en la evaluación del UNDAF y tres evaluaciones de efecto de las áreas de medio ambiente, gobernabilidad </a:t>
            </a:r>
            <a:r>
              <a:rPr kumimoji="0" lang="es-MX" altLang="es-MX" sz="2400" b="0" i="0" u="none" strike="noStrike" cap="none" normalizeH="0" baseline="0" dirty="0" err="1" smtClean="0">
                <a:ln>
                  <a:noFill/>
                </a:ln>
                <a:solidFill>
                  <a:schemeClr val="tx1">
                    <a:lumMod val="75000"/>
                    <a:lumOff val="25000"/>
                  </a:schemeClr>
                </a:solidFill>
                <a:effectLst/>
                <a:cs typeface="Arial" panose="020B0604020202020204" pitchFamily="34" charset="0"/>
              </a:rPr>
              <a:t>democrática,y</a:t>
            </a:r>
            <a:r>
              <a:rPr kumimoji="0" lang="es-MX" altLang="es-MX" sz="2400" b="0" i="0" u="none" strike="noStrike" cap="none" normalizeH="0" baseline="0" dirty="0" smtClean="0">
                <a:ln>
                  <a:noFill/>
                </a:ln>
                <a:solidFill>
                  <a:schemeClr val="tx1">
                    <a:lumMod val="75000"/>
                    <a:lumOff val="25000"/>
                  </a:schemeClr>
                </a:solidFill>
                <a:effectLst/>
                <a:cs typeface="Arial" panose="020B0604020202020204" pitchFamily="34" charset="0"/>
              </a:rPr>
              <a:t>  pobreza y competitividad. Considerando las prioridades gubernamentales, se establece una indicadores que muestran rezagos y áreas por potenciar.</a:t>
            </a:r>
            <a:r>
              <a:rPr lang="es-MX" altLang="es-MX" sz="2400" dirty="0">
                <a:solidFill>
                  <a:schemeClr val="tx1">
                    <a:lumMod val="75000"/>
                    <a:lumOff val="25000"/>
                  </a:schemeClr>
                </a:solidFill>
                <a:cs typeface="Arial" panose="020B0604020202020204" pitchFamily="34" charset="0"/>
              </a:rPr>
              <a:t> estrategia de focalización geográfica desde </a:t>
            </a:r>
            <a:endParaRPr kumimoji="0" lang="es-MX" altLang="es-MX" sz="2400" b="0" i="0" u="none" strike="noStrike" cap="none" normalizeH="0" baseline="0" dirty="0" smtClean="0">
              <a:ln>
                <a:noFill/>
              </a:ln>
              <a:solidFill>
                <a:schemeClr val="tx1">
                  <a:lumMod val="75000"/>
                  <a:lumOff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rPr>
              <a:t>  </a:t>
            </a:r>
            <a:r>
              <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hlinkClick r:id="rId2"/>
              </a:rPr>
              <a:t>Country </a:t>
            </a:r>
            <a:r>
              <a:rPr kumimoji="0" lang="es-MX" altLang="es-MX" sz="2400" b="0" i="0" u="none" strike="noStrike" cap="none" normalizeH="0" baseline="0" dirty="0" err="1" smtClean="0">
                <a:ln>
                  <a:noFill/>
                </a:ln>
                <a:solidFill>
                  <a:schemeClr val="tx1">
                    <a:lumMod val="95000"/>
                    <a:lumOff val="5000"/>
                  </a:schemeClr>
                </a:solidFill>
                <a:effectLst/>
                <a:cs typeface="Arial" panose="020B0604020202020204" pitchFamily="34" charset="0"/>
                <a:hlinkClick r:id="rId2"/>
              </a:rPr>
              <a:t>Programme</a:t>
            </a:r>
            <a:r>
              <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hlinkClick r:id="rId2"/>
              </a:rPr>
              <a:t> </a:t>
            </a:r>
            <a:r>
              <a:rPr kumimoji="0" lang="es-MX" altLang="es-MX" sz="2400" b="0" i="0" u="none" strike="noStrike" cap="none" normalizeH="0" baseline="0" dirty="0" err="1" smtClean="0">
                <a:ln>
                  <a:noFill/>
                </a:ln>
                <a:solidFill>
                  <a:schemeClr val="tx1">
                    <a:lumMod val="95000"/>
                    <a:lumOff val="5000"/>
                  </a:schemeClr>
                </a:solidFill>
                <a:effectLst/>
                <a:cs typeface="Arial" panose="020B0604020202020204" pitchFamily="34" charset="0"/>
                <a:hlinkClick r:id="rId2"/>
              </a:rPr>
              <a:t>Document</a:t>
            </a:r>
            <a:r>
              <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hlinkClick r:id="rId2"/>
              </a:rPr>
              <a:t> </a:t>
            </a:r>
            <a:r>
              <a:rPr kumimoji="0" lang="es-MX" altLang="es-MX" sz="2400" b="0" i="0" u="none" strike="noStrike" cap="none" normalizeH="0" baseline="0" dirty="0" err="1" smtClean="0">
                <a:ln>
                  <a:noFill/>
                </a:ln>
                <a:solidFill>
                  <a:schemeClr val="tx1">
                    <a:lumMod val="95000"/>
                    <a:lumOff val="5000"/>
                  </a:schemeClr>
                </a:solidFill>
                <a:effectLst/>
                <a:cs typeface="Arial" panose="020B0604020202020204" pitchFamily="34" charset="0"/>
                <a:hlinkClick r:id="rId2"/>
              </a:rPr>
              <a:t>Mexico</a:t>
            </a:r>
            <a:r>
              <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hlinkClick r:id="rId2"/>
              </a:rPr>
              <a:t> 2014-2018 [CPD]</a:t>
            </a:r>
            <a:endParaRPr kumimoji="0" lang="es-MX" altLang="es-MX" sz="2400" b="0" i="0" u="none" strike="noStrike" cap="none" normalizeH="0" baseline="0" dirty="0" smtClean="0">
              <a:ln>
                <a:noFill/>
              </a:ln>
              <a:solidFill>
                <a:schemeClr val="tx1">
                  <a:lumMod val="95000"/>
                  <a:lumOff val="5000"/>
                </a:schemeClr>
              </a:solidFill>
              <a:effectLst/>
              <a:cs typeface="Arial" panose="020B0604020202020204" pitchFamily="34" charset="0"/>
            </a:endParaRPr>
          </a:p>
        </p:txBody>
      </p:sp>
      <p:sp>
        <p:nvSpPr>
          <p:cNvPr id="5" name="AutoShape 2" descr="*"/>
          <p:cNvSpPr>
            <a:spLocks noChangeAspect="1" noChangeArrowheads="1"/>
          </p:cNvSpPr>
          <p:nvPr/>
        </p:nvSpPr>
        <p:spPr bwMode="auto">
          <a:xfrm>
            <a:off x="155575" y="18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16708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Google Shape;69;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graphicFrame>
        <p:nvGraphicFramePr>
          <p:cNvPr id="5" name="Tabla 4"/>
          <p:cNvGraphicFramePr>
            <a:graphicFrameLocks noGrp="1"/>
          </p:cNvGraphicFramePr>
          <p:nvPr>
            <p:extLst>
              <p:ext uri="{D42A27DB-BD31-4B8C-83A1-F6EECF244321}">
                <p14:modId xmlns:p14="http://schemas.microsoft.com/office/powerpoint/2010/main" val="1760417748"/>
              </p:ext>
            </p:extLst>
          </p:nvPr>
        </p:nvGraphicFramePr>
        <p:xfrm>
          <a:off x="784013" y="539828"/>
          <a:ext cx="7289800" cy="1153922"/>
        </p:xfrm>
        <a:graphic>
          <a:graphicData uri="http://schemas.openxmlformats.org/drawingml/2006/table">
            <a:tbl>
              <a:tblPr firstRow="1" firstCol="1" bandRow="1">
                <a:tableStyleId>{C5C33C1C-DD71-4349-87E3-B8AEB6F8ED66}</a:tableStyleId>
              </a:tblPr>
              <a:tblGrid>
                <a:gridCol w="1192571"/>
                <a:gridCol w="6097229"/>
              </a:tblGrid>
              <a:tr h="210133">
                <a:tc>
                  <a:txBody>
                    <a:bodyPr/>
                    <a:lstStyle/>
                    <a:p>
                      <a:pPr algn="ctr">
                        <a:lnSpc>
                          <a:spcPct val="107000"/>
                        </a:lnSpc>
                        <a:spcAft>
                          <a:spcPts val="0"/>
                        </a:spcAft>
                      </a:pPr>
                      <a:r>
                        <a:rPr lang="es-ES" sz="1600" b="1" dirty="0">
                          <a:solidFill>
                            <a:schemeClr val="tx1">
                              <a:lumMod val="75000"/>
                              <a:lumOff val="25000"/>
                            </a:schemeClr>
                          </a:solidFill>
                          <a:effectLst/>
                        </a:rPr>
                        <a:t>PRIMERA SESION </a:t>
                      </a:r>
                      <a:endParaRPr lang="es-MX" sz="2000" b="1" dirty="0">
                        <a:solidFill>
                          <a:schemeClr val="tx1">
                            <a:lumMod val="75000"/>
                            <a:lumOff val="25000"/>
                          </a:schemeClr>
                        </a:solidFill>
                        <a:effectLst/>
                      </a:endParaRPr>
                    </a:p>
                    <a:p>
                      <a:pPr algn="ctr">
                        <a:lnSpc>
                          <a:spcPct val="107000"/>
                        </a:lnSpc>
                        <a:spcAft>
                          <a:spcPts val="0"/>
                        </a:spcAft>
                      </a:pPr>
                      <a:r>
                        <a:rPr lang="es-ES" sz="1600" b="1" dirty="0">
                          <a:solidFill>
                            <a:schemeClr val="tx1">
                              <a:lumMod val="75000"/>
                              <a:lumOff val="25000"/>
                            </a:schemeClr>
                          </a:solidFill>
                          <a:effectLst/>
                        </a:rPr>
                        <a:t>09:00 </a:t>
                      </a:r>
                      <a:r>
                        <a:rPr lang="es-ES" sz="1600" b="1" dirty="0" smtClean="0">
                          <a:solidFill>
                            <a:schemeClr val="tx1">
                              <a:lumMod val="75000"/>
                              <a:lumOff val="25000"/>
                            </a:schemeClr>
                          </a:solidFill>
                          <a:effectLst/>
                        </a:rPr>
                        <a:t>- </a:t>
                      </a:r>
                      <a:r>
                        <a:rPr lang="es-ES" sz="1600" b="1" dirty="0">
                          <a:solidFill>
                            <a:schemeClr val="tx1">
                              <a:lumMod val="75000"/>
                              <a:lumOff val="25000"/>
                            </a:schemeClr>
                          </a:solidFill>
                          <a:effectLst/>
                        </a:rPr>
                        <a:t>09:50</a:t>
                      </a:r>
                      <a:endParaRPr lang="es-MX" sz="20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c>
                  <a:txBody>
                    <a:bodyPr/>
                    <a:lstStyle/>
                    <a:p>
                      <a:pPr algn="just">
                        <a:lnSpc>
                          <a:spcPct val="107000"/>
                        </a:lnSpc>
                        <a:spcAft>
                          <a:spcPts val="0"/>
                        </a:spcAft>
                      </a:pPr>
                      <a:r>
                        <a:rPr lang="es-MX" sz="1800" b="1" dirty="0">
                          <a:ln>
                            <a:noFill/>
                          </a:ln>
                          <a:solidFill>
                            <a:schemeClr val="tx1">
                              <a:lumMod val="75000"/>
                              <a:lumOff val="25000"/>
                            </a:schemeClr>
                          </a:solidFill>
                          <a:effectLst/>
                        </a:rPr>
                        <a:t>1.- Estatus previo de la gobernanza mexiquense, políticas públicas y motivos sociales de cambio político, necesidades apremiantes de los sectores sociales</a:t>
                      </a:r>
                      <a:endParaRPr lang="es-MX" sz="2000" b="1" dirty="0">
                        <a:ln>
                          <a:noFill/>
                        </a:ln>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77318911"/>
              </p:ext>
            </p:extLst>
          </p:nvPr>
        </p:nvGraphicFramePr>
        <p:xfrm>
          <a:off x="784013" y="2191870"/>
          <a:ext cx="7289800" cy="2034413"/>
        </p:xfrm>
        <a:graphic>
          <a:graphicData uri="http://schemas.openxmlformats.org/drawingml/2006/table">
            <a:tbl>
              <a:tblPr firstRow="1" firstCol="1" bandRow="1">
                <a:tableStyleId>{C5C33C1C-DD71-4349-87E3-B8AEB6F8ED66}</a:tableStyleId>
              </a:tblPr>
              <a:tblGrid>
                <a:gridCol w="1192571"/>
                <a:gridCol w="6097229"/>
              </a:tblGrid>
              <a:tr h="575298">
                <a:tc>
                  <a:txBody>
                    <a:bodyPr/>
                    <a:lstStyle/>
                    <a:p>
                      <a:pPr algn="ctr">
                        <a:lnSpc>
                          <a:spcPct val="107000"/>
                        </a:lnSpc>
                        <a:spcAft>
                          <a:spcPts val="0"/>
                        </a:spcAft>
                      </a:pPr>
                      <a:endParaRPr lang="es-MX" sz="1600" b="1" dirty="0" smtClean="0">
                        <a:solidFill>
                          <a:schemeClr val="tx1">
                            <a:lumMod val="75000"/>
                            <a:lumOff val="25000"/>
                          </a:schemeClr>
                        </a:solidFill>
                        <a:effectLst/>
                      </a:endParaRPr>
                    </a:p>
                    <a:p>
                      <a:pPr algn="ctr">
                        <a:lnSpc>
                          <a:spcPct val="107000"/>
                        </a:lnSpc>
                        <a:spcAft>
                          <a:spcPts val="0"/>
                        </a:spcAft>
                      </a:pPr>
                      <a:endParaRPr lang="es-MX" sz="1600" b="1" dirty="0" smtClean="0">
                        <a:solidFill>
                          <a:schemeClr val="tx1">
                            <a:lumMod val="75000"/>
                            <a:lumOff val="25000"/>
                          </a:schemeClr>
                        </a:solidFill>
                        <a:effectLst/>
                      </a:endParaRPr>
                    </a:p>
                    <a:p>
                      <a:pPr algn="ctr">
                        <a:lnSpc>
                          <a:spcPct val="107000"/>
                        </a:lnSpc>
                        <a:spcAft>
                          <a:spcPts val="0"/>
                        </a:spcAft>
                      </a:pPr>
                      <a:endParaRPr lang="es-MX" sz="1600" b="1" dirty="0" smtClean="0">
                        <a:solidFill>
                          <a:schemeClr val="tx1">
                            <a:lumMod val="75000"/>
                            <a:lumOff val="25000"/>
                          </a:schemeClr>
                        </a:solidFill>
                        <a:effectLst/>
                      </a:endParaRPr>
                    </a:p>
                    <a:p>
                      <a:pPr algn="ctr">
                        <a:lnSpc>
                          <a:spcPct val="107000"/>
                        </a:lnSpc>
                        <a:spcAft>
                          <a:spcPts val="0"/>
                        </a:spcAft>
                      </a:pPr>
                      <a:r>
                        <a:rPr lang="es-MX" sz="1600" b="1" dirty="0" smtClean="0">
                          <a:solidFill>
                            <a:schemeClr val="tx1">
                              <a:lumMod val="75000"/>
                              <a:lumOff val="25000"/>
                            </a:schemeClr>
                          </a:solidFill>
                          <a:effectLst/>
                        </a:rPr>
                        <a:t>GLOSARIO </a:t>
                      </a:r>
                      <a:endParaRPr lang="es-MX" sz="20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c>
                  <a:txBody>
                    <a:bodyPr/>
                    <a:lstStyle/>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Estatus previo</a:t>
                      </a: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Gobernanza mexiquense,</a:t>
                      </a: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políticas públicas</a:t>
                      </a: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motivos – factores, hechos,</a:t>
                      </a:r>
                      <a:r>
                        <a:rPr lang="es-MX" sz="1800" b="1" baseline="0" dirty="0" smtClean="0">
                          <a:solidFill>
                            <a:schemeClr val="tx1">
                              <a:lumMod val="75000"/>
                              <a:lumOff val="25000"/>
                            </a:schemeClr>
                          </a:solidFill>
                          <a:effectLst/>
                        </a:rPr>
                        <a:t> realidades </a:t>
                      </a:r>
                      <a:r>
                        <a:rPr lang="es-MX" sz="1800" b="1" dirty="0" smtClean="0">
                          <a:solidFill>
                            <a:schemeClr val="tx1">
                              <a:lumMod val="75000"/>
                              <a:lumOff val="25000"/>
                            </a:schemeClr>
                          </a:solidFill>
                          <a:effectLst/>
                        </a:rPr>
                        <a:t>sociales</a:t>
                      </a: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cambio </a:t>
                      </a:r>
                      <a:r>
                        <a:rPr lang="es-MX" sz="1800" b="1" dirty="0">
                          <a:solidFill>
                            <a:schemeClr val="tx1">
                              <a:lumMod val="75000"/>
                              <a:lumOff val="25000"/>
                            </a:schemeClr>
                          </a:solidFill>
                          <a:effectLst/>
                        </a:rPr>
                        <a:t>político, </a:t>
                      </a:r>
                      <a:endParaRPr lang="es-MX" sz="1800" b="1" dirty="0" smtClean="0">
                        <a:solidFill>
                          <a:schemeClr val="tx1">
                            <a:lumMod val="75000"/>
                            <a:lumOff val="25000"/>
                          </a:schemeClr>
                        </a:solidFill>
                        <a:effectLst/>
                      </a:endParaRP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necesidades </a:t>
                      </a:r>
                      <a:r>
                        <a:rPr lang="es-MX" sz="1800" b="1" dirty="0">
                          <a:solidFill>
                            <a:schemeClr val="tx1">
                              <a:lumMod val="75000"/>
                              <a:lumOff val="25000"/>
                            </a:schemeClr>
                          </a:solidFill>
                          <a:effectLst/>
                        </a:rPr>
                        <a:t>apremiantes </a:t>
                      </a:r>
                      <a:endParaRPr lang="es-MX" sz="1800" b="1" dirty="0" smtClean="0">
                        <a:solidFill>
                          <a:schemeClr val="tx1">
                            <a:lumMod val="75000"/>
                            <a:lumOff val="25000"/>
                          </a:schemeClr>
                        </a:solidFill>
                        <a:effectLst/>
                      </a:endParaRPr>
                    </a:p>
                    <a:p>
                      <a:pPr marL="285750" indent="-285750" algn="just">
                        <a:lnSpc>
                          <a:spcPct val="107000"/>
                        </a:lnSpc>
                        <a:spcAft>
                          <a:spcPts val="0"/>
                        </a:spcAft>
                        <a:buFont typeface="Arial" panose="020B0604020202020204" pitchFamily="34" charset="0"/>
                        <a:buChar char="•"/>
                      </a:pPr>
                      <a:r>
                        <a:rPr lang="es-MX" sz="1800" b="1" dirty="0" smtClean="0">
                          <a:solidFill>
                            <a:schemeClr val="tx1">
                              <a:lumMod val="75000"/>
                              <a:lumOff val="25000"/>
                            </a:schemeClr>
                          </a:solidFill>
                          <a:effectLst/>
                        </a:rPr>
                        <a:t>sectores </a:t>
                      </a:r>
                      <a:r>
                        <a:rPr lang="es-MX" sz="1800" b="1" dirty="0">
                          <a:solidFill>
                            <a:schemeClr val="tx1">
                              <a:lumMod val="75000"/>
                              <a:lumOff val="25000"/>
                            </a:schemeClr>
                          </a:solidFill>
                          <a:effectLst/>
                        </a:rPr>
                        <a:t>sociales</a:t>
                      </a:r>
                      <a:endParaRPr lang="es-MX" sz="20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20</a:t>
            </a:fld>
            <a:endParaRPr lang="es-MX"/>
          </a:p>
        </p:txBody>
      </p:sp>
      <p:sp>
        <p:nvSpPr>
          <p:cNvPr id="2" name="Rectángulo 1"/>
          <p:cNvSpPr/>
          <p:nvPr/>
        </p:nvSpPr>
        <p:spPr>
          <a:xfrm>
            <a:off x="985520" y="112048"/>
            <a:ext cx="7172959" cy="51090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1800" b="1" dirty="0">
                <a:solidFill>
                  <a:schemeClr val="tx1"/>
                </a:solidFill>
              </a:rPr>
              <a:t>CARTA DE LAS NACIONES </a:t>
            </a:r>
            <a:r>
              <a:rPr lang="es-MX" sz="1800" b="1" dirty="0" smtClean="0">
                <a:solidFill>
                  <a:schemeClr val="tx1"/>
                </a:solidFill>
              </a:rPr>
              <a:t>UNIDAS (LEY ORGÁNICA)</a:t>
            </a:r>
          </a:p>
          <a:p>
            <a:r>
              <a:rPr lang="es-MX" sz="1800" b="1" dirty="0" smtClean="0">
                <a:solidFill>
                  <a:schemeClr val="tx1"/>
                </a:solidFill>
              </a:rPr>
              <a:t> </a:t>
            </a:r>
            <a:r>
              <a:rPr lang="es-MX" sz="1200" b="1" dirty="0" smtClean="0">
                <a:solidFill>
                  <a:schemeClr val="tx1"/>
                </a:solidFill>
              </a:rPr>
              <a:t>TABLA </a:t>
            </a:r>
            <a:r>
              <a:rPr lang="es-MX" sz="1200" b="1" dirty="0">
                <a:solidFill>
                  <a:schemeClr val="tx1"/>
                </a:solidFill>
              </a:rPr>
              <a:t>DE </a:t>
            </a:r>
            <a:r>
              <a:rPr lang="es-MX" sz="1200" b="1" dirty="0" smtClean="0">
                <a:solidFill>
                  <a:schemeClr val="tx1"/>
                </a:solidFill>
              </a:rPr>
              <a:t>MATERIAS </a:t>
            </a:r>
          </a:p>
          <a:p>
            <a:r>
              <a:rPr lang="es-MX" dirty="0" smtClean="0">
                <a:solidFill>
                  <a:schemeClr val="tx1"/>
                </a:solidFill>
              </a:rPr>
              <a:t>Nota </a:t>
            </a:r>
            <a:r>
              <a:rPr lang="es-MX" dirty="0">
                <a:solidFill>
                  <a:schemeClr val="tx1"/>
                </a:solidFill>
              </a:rPr>
              <a:t>Introductoria </a:t>
            </a:r>
            <a:endParaRPr lang="es-MX" dirty="0" smtClean="0">
              <a:solidFill>
                <a:schemeClr val="tx1"/>
              </a:solidFill>
            </a:endParaRPr>
          </a:p>
          <a:p>
            <a:r>
              <a:rPr lang="es-MX" dirty="0" smtClean="0">
                <a:solidFill>
                  <a:schemeClr val="tx1"/>
                </a:solidFill>
              </a:rPr>
              <a:t>Capítulo </a:t>
            </a:r>
            <a:r>
              <a:rPr lang="es-MX" dirty="0">
                <a:solidFill>
                  <a:schemeClr val="tx1"/>
                </a:solidFill>
              </a:rPr>
              <a:t>I: Propósitos y Principios (Artículos 1-2) </a:t>
            </a:r>
            <a:endParaRPr lang="es-MX" dirty="0" smtClean="0">
              <a:solidFill>
                <a:schemeClr val="tx1"/>
              </a:solidFill>
            </a:endParaRPr>
          </a:p>
          <a:p>
            <a:r>
              <a:rPr lang="es-MX" dirty="0" smtClean="0">
                <a:solidFill>
                  <a:schemeClr val="tx1"/>
                </a:solidFill>
              </a:rPr>
              <a:t>Capítulo </a:t>
            </a:r>
            <a:r>
              <a:rPr lang="es-MX" dirty="0">
                <a:solidFill>
                  <a:schemeClr val="tx1"/>
                </a:solidFill>
              </a:rPr>
              <a:t>II: </a:t>
            </a:r>
            <a:r>
              <a:rPr lang="es-MX" b="1" u="sng" dirty="0">
                <a:solidFill>
                  <a:schemeClr val="tx1"/>
                </a:solidFill>
              </a:rPr>
              <a:t>Miembros</a:t>
            </a:r>
            <a:r>
              <a:rPr lang="es-MX" dirty="0">
                <a:solidFill>
                  <a:schemeClr val="tx1"/>
                </a:solidFill>
              </a:rPr>
              <a:t> (Artículos 3-6) </a:t>
            </a:r>
            <a:endParaRPr lang="es-MX" dirty="0" smtClean="0">
              <a:solidFill>
                <a:schemeClr val="tx1"/>
              </a:solidFill>
            </a:endParaRPr>
          </a:p>
          <a:p>
            <a:r>
              <a:rPr lang="es-MX" dirty="0" smtClean="0">
                <a:solidFill>
                  <a:schemeClr val="tx1"/>
                </a:solidFill>
              </a:rPr>
              <a:t>Capítulo </a:t>
            </a:r>
            <a:r>
              <a:rPr lang="es-MX" dirty="0">
                <a:solidFill>
                  <a:schemeClr val="tx1"/>
                </a:solidFill>
              </a:rPr>
              <a:t>III: </a:t>
            </a:r>
            <a:r>
              <a:rPr lang="es-MX" b="1" u="sng" dirty="0" smtClean="0">
                <a:solidFill>
                  <a:schemeClr val="tx1"/>
                </a:solidFill>
              </a:rPr>
              <a:t>Órganos</a:t>
            </a:r>
            <a:r>
              <a:rPr lang="es-MX" dirty="0" smtClean="0">
                <a:solidFill>
                  <a:schemeClr val="tx1"/>
                </a:solidFill>
              </a:rPr>
              <a:t> </a:t>
            </a:r>
            <a:r>
              <a:rPr lang="es-MX" dirty="0">
                <a:solidFill>
                  <a:schemeClr val="tx1"/>
                </a:solidFill>
              </a:rPr>
              <a:t>(Artículos 7-8</a:t>
            </a:r>
            <a:r>
              <a:rPr lang="es-MX" dirty="0" smtClean="0">
                <a:solidFill>
                  <a:schemeClr val="tx1"/>
                </a:solidFill>
              </a:rPr>
              <a:t>) </a:t>
            </a:r>
          </a:p>
          <a:p>
            <a:r>
              <a:rPr lang="es-MX" dirty="0" smtClean="0">
                <a:solidFill>
                  <a:schemeClr val="tx1"/>
                </a:solidFill>
              </a:rPr>
              <a:t>Capítulo </a:t>
            </a:r>
            <a:r>
              <a:rPr lang="es-MX" dirty="0">
                <a:solidFill>
                  <a:schemeClr val="tx1"/>
                </a:solidFill>
              </a:rPr>
              <a:t>IV: La Asamblea General (Artículos 9-22</a:t>
            </a:r>
            <a:r>
              <a:rPr lang="es-MX" dirty="0" smtClean="0">
                <a:solidFill>
                  <a:schemeClr val="tx1"/>
                </a:solidFill>
              </a:rPr>
              <a:t>)</a:t>
            </a:r>
          </a:p>
          <a:p>
            <a:r>
              <a:rPr lang="es-MX" dirty="0" smtClean="0">
                <a:solidFill>
                  <a:schemeClr val="tx1"/>
                </a:solidFill>
              </a:rPr>
              <a:t>Capítulo </a:t>
            </a:r>
            <a:r>
              <a:rPr lang="es-MX" dirty="0">
                <a:solidFill>
                  <a:schemeClr val="tx1"/>
                </a:solidFill>
              </a:rPr>
              <a:t>V: La Consejo de </a:t>
            </a:r>
            <a:r>
              <a:rPr lang="es-MX" b="1" u="sng" dirty="0">
                <a:solidFill>
                  <a:schemeClr val="tx1"/>
                </a:solidFill>
              </a:rPr>
              <a:t>Seguridad</a:t>
            </a:r>
            <a:r>
              <a:rPr lang="es-MX" dirty="0">
                <a:solidFill>
                  <a:schemeClr val="tx1"/>
                </a:solidFill>
              </a:rPr>
              <a:t> (Artículos 23-32</a:t>
            </a:r>
            <a:r>
              <a:rPr lang="es-MX" dirty="0" smtClean="0">
                <a:solidFill>
                  <a:schemeClr val="tx1"/>
                </a:solidFill>
              </a:rPr>
              <a:t>)</a:t>
            </a:r>
          </a:p>
          <a:p>
            <a:r>
              <a:rPr lang="es-MX" dirty="0" smtClean="0">
                <a:solidFill>
                  <a:schemeClr val="tx1"/>
                </a:solidFill>
              </a:rPr>
              <a:t>Capítulo </a:t>
            </a:r>
            <a:r>
              <a:rPr lang="es-MX" dirty="0">
                <a:solidFill>
                  <a:schemeClr val="tx1"/>
                </a:solidFill>
              </a:rPr>
              <a:t>VI: </a:t>
            </a:r>
            <a:r>
              <a:rPr lang="es-MX" b="1" u="sng" dirty="0">
                <a:solidFill>
                  <a:schemeClr val="tx1"/>
                </a:solidFill>
              </a:rPr>
              <a:t>Arreglo Pacífico de Controversias </a:t>
            </a:r>
            <a:r>
              <a:rPr lang="es-MX" dirty="0">
                <a:solidFill>
                  <a:schemeClr val="tx1"/>
                </a:solidFill>
              </a:rPr>
              <a:t>(Artículos 33-38</a:t>
            </a:r>
            <a:r>
              <a:rPr lang="es-MX" dirty="0" smtClean="0">
                <a:solidFill>
                  <a:schemeClr val="tx1"/>
                </a:solidFill>
              </a:rPr>
              <a:t>)</a:t>
            </a:r>
          </a:p>
          <a:p>
            <a:r>
              <a:rPr lang="es-MX" dirty="0" smtClean="0">
                <a:solidFill>
                  <a:schemeClr val="tx1"/>
                </a:solidFill>
              </a:rPr>
              <a:t>Capítulo </a:t>
            </a:r>
            <a:r>
              <a:rPr lang="es-MX" dirty="0">
                <a:solidFill>
                  <a:schemeClr val="tx1"/>
                </a:solidFill>
              </a:rPr>
              <a:t>VII: </a:t>
            </a:r>
            <a:r>
              <a:rPr lang="es-MX" sz="1000" dirty="0">
                <a:solidFill>
                  <a:schemeClr val="tx1"/>
                </a:solidFill>
              </a:rPr>
              <a:t>Acción en Caso de Amenazas a la </a:t>
            </a:r>
            <a:r>
              <a:rPr lang="es-MX" sz="1000" b="1" u="sng" dirty="0">
                <a:solidFill>
                  <a:schemeClr val="tx1"/>
                </a:solidFill>
              </a:rPr>
              <a:t>Paz</a:t>
            </a:r>
            <a:r>
              <a:rPr lang="es-MX" sz="1000" dirty="0">
                <a:solidFill>
                  <a:schemeClr val="tx1"/>
                </a:solidFill>
              </a:rPr>
              <a:t>, Quebrantamientos de la </a:t>
            </a:r>
            <a:r>
              <a:rPr lang="es-MX" sz="1000" b="1" u="sng" dirty="0">
                <a:solidFill>
                  <a:schemeClr val="tx1"/>
                </a:solidFill>
              </a:rPr>
              <a:t>Paz</a:t>
            </a:r>
            <a:r>
              <a:rPr lang="es-MX" sz="1000" dirty="0">
                <a:solidFill>
                  <a:schemeClr val="tx1"/>
                </a:solidFill>
              </a:rPr>
              <a:t> o Actos de </a:t>
            </a:r>
            <a:r>
              <a:rPr lang="es-MX" sz="1000" dirty="0" smtClean="0">
                <a:solidFill>
                  <a:schemeClr val="tx1"/>
                </a:solidFill>
              </a:rPr>
              <a:t>Agresión(Artículos </a:t>
            </a:r>
            <a:r>
              <a:rPr lang="es-MX" sz="1000" dirty="0">
                <a:solidFill>
                  <a:schemeClr val="tx1"/>
                </a:solidFill>
              </a:rPr>
              <a:t>39-51</a:t>
            </a:r>
            <a:r>
              <a:rPr lang="es-MX" sz="1000" dirty="0" smtClean="0">
                <a:solidFill>
                  <a:schemeClr val="tx1"/>
                </a:solidFill>
              </a:rPr>
              <a:t>)</a:t>
            </a:r>
          </a:p>
          <a:p>
            <a:r>
              <a:rPr lang="es-MX" dirty="0" smtClean="0">
                <a:solidFill>
                  <a:schemeClr val="tx1"/>
                </a:solidFill>
              </a:rPr>
              <a:t>Capítulo </a:t>
            </a:r>
            <a:r>
              <a:rPr lang="es-MX" dirty="0">
                <a:solidFill>
                  <a:schemeClr val="tx1"/>
                </a:solidFill>
              </a:rPr>
              <a:t>VIII: Acuerdos Regionales (Artículos 52-54</a:t>
            </a:r>
            <a:r>
              <a:rPr lang="es-MX" dirty="0" smtClean="0">
                <a:solidFill>
                  <a:schemeClr val="tx1"/>
                </a:solidFill>
              </a:rPr>
              <a:t>)</a:t>
            </a:r>
          </a:p>
          <a:p>
            <a:r>
              <a:rPr lang="es-MX" dirty="0" smtClean="0">
                <a:solidFill>
                  <a:schemeClr val="tx1"/>
                </a:solidFill>
              </a:rPr>
              <a:t>Capítulo </a:t>
            </a:r>
            <a:r>
              <a:rPr lang="es-MX" dirty="0">
                <a:solidFill>
                  <a:schemeClr val="tx1"/>
                </a:solidFill>
              </a:rPr>
              <a:t>IX: </a:t>
            </a:r>
            <a:r>
              <a:rPr lang="es-MX" b="1" u="sng" dirty="0">
                <a:solidFill>
                  <a:schemeClr val="tx1"/>
                </a:solidFill>
              </a:rPr>
              <a:t>Cooperación Internacional Económica y Social </a:t>
            </a:r>
            <a:r>
              <a:rPr lang="es-MX" dirty="0">
                <a:solidFill>
                  <a:schemeClr val="tx1"/>
                </a:solidFill>
              </a:rPr>
              <a:t>(Artículos 55-60</a:t>
            </a:r>
            <a:r>
              <a:rPr lang="es-MX" dirty="0" smtClean="0">
                <a:solidFill>
                  <a:schemeClr val="tx1"/>
                </a:solidFill>
              </a:rPr>
              <a:t>)</a:t>
            </a:r>
          </a:p>
          <a:p>
            <a:r>
              <a:rPr lang="es-MX" dirty="0" smtClean="0">
                <a:solidFill>
                  <a:schemeClr val="tx1"/>
                </a:solidFill>
              </a:rPr>
              <a:t>Capítulo </a:t>
            </a:r>
            <a:r>
              <a:rPr lang="es-MX" dirty="0">
                <a:solidFill>
                  <a:schemeClr val="tx1"/>
                </a:solidFill>
              </a:rPr>
              <a:t>X: El Consejo </a:t>
            </a:r>
            <a:r>
              <a:rPr lang="es-MX" b="1" u="sng" dirty="0">
                <a:solidFill>
                  <a:schemeClr val="tx1"/>
                </a:solidFill>
              </a:rPr>
              <a:t>Económico y Social </a:t>
            </a:r>
            <a:r>
              <a:rPr lang="es-MX" dirty="0">
                <a:solidFill>
                  <a:schemeClr val="tx1"/>
                </a:solidFill>
              </a:rPr>
              <a:t>(Artículos 61-72</a:t>
            </a:r>
            <a:r>
              <a:rPr lang="es-MX" dirty="0" smtClean="0">
                <a:solidFill>
                  <a:schemeClr val="tx1"/>
                </a:solidFill>
              </a:rPr>
              <a:t>)</a:t>
            </a:r>
          </a:p>
          <a:p>
            <a:r>
              <a:rPr lang="es-MX" dirty="0" smtClean="0">
                <a:solidFill>
                  <a:schemeClr val="tx1"/>
                </a:solidFill>
              </a:rPr>
              <a:t>Capítulo </a:t>
            </a:r>
            <a:r>
              <a:rPr lang="es-MX" dirty="0">
                <a:solidFill>
                  <a:schemeClr val="tx1"/>
                </a:solidFill>
              </a:rPr>
              <a:t>XI: Declaración Relativa a Territorios no Autónomos (Artículos 73-74</a:t>
            </a:r>
            <a:r>
              <a:rPr lang="es-MX" dirty="0" smtClean="0">
                <a:solidFill>
                  <a:schemeClr val="tx1"/>
                </a:solidFill>
              </a:rPr>
              <a:t>)</a:t>
            </a:r>
          </a:p>
          <a:p>
            <a:r>
              <a:rPr lang="es-MX" dirty="0" smtClean="0">
                <a:solidFill>
                  <a:schemeClr val="tx1"/>
                </a:solidFill>
              </a:rPr>
              <a:t>Capítulo </a:t>
            </a:r>
            <a:r>
              <a:rPr lang="es-MX" dirty="0">
                <a:solidFill>
                  <a:schemeClr val="tx1"/>
                </a:solidFill>
              </a:rPr>
              <a:t>XII: Régimen Internacional de Administración Fiduciaria (Artículos 75- 85</a:t>
            </a:r>
            <a:r>
              <a:rPr lang="es-MX" dirty="0" smtClean="0">
                <a:solidFill>
                  <a:schemeClr val="tx1"/>
                </a:solidFill>
              </a:rPr>
              <a:t>)</a:t>
            </a:r>
          </a:p>
          <a:p>
            <a:r>
              <a:rPr lang="es-MX" dirty="0" smtClean="0">
                <a:solidFill>
                  <a:schemeClr val="tx1"/>
                </a:solidFill>
              </a:rPr>
              <a:t>Capítulo </a:t>
            </a:r>
            <a:r>
              <a:rPr lang="es-MX" dirty="0">
                <a:solidFill>
                  <a:schemeClr val="tx1"/>
                </a:solidFill>
              </a:rPr>
              <a:t>XIII: El Consejo de Administración </a:t>
            </a:r>
            <a:r>
              <a:rPr lang="es-MX" b="1" u="sng" dirty="0">
                <a:solidFill>
                  <a:schemeClr val="tx1"/>
                </a:solidFill>
              </a:rPr>
              <a:t>Fiduciaria</a:t>
            </a:r>
            <a:r>
              <a:rPr lang="es-MX" dirty="0">
                <a:solidFill>
                  <a:schemeClr val="tx1"/>
                </a:solidFill>
              </a:rPr>
              <a:t> (Artículos 86-91</a:t>
            </a:r>
            <a:r>
              <a:rPr lang="es-MX" dirty="0" smtClean="0">
                <a:solidFill>
                  <a:schemeClr val="tx1"/>
                </a:solidFill>
              </a:rPr>
              <a:t>)</a:t>
            </a:r>
          </a:p>
          <a:p>
            <a:r>
              <a:rPr lang="es-MX" dirty="0" smtClean="0">
                <a:solidFill>
                  <a:schemeClr val="tx1"/>
                </a:solidFill>
              </a:rPr>
              <a:t>Capítulo </a:t>
            </a:r>
            <a:r>
              <a:rPr lang="es-MX" dirty="0">
                <a:solidFill>
                  <a:schemeClr val="tx1"/>
                </a:solidFill>
              </a:rPr>
              <a:t>XIV: La Corte Internacional de </a:t>
            </a:r>
            <a:r>
              <a:rPr lang="es-MX" b="1" u="sng" dirty="0">
                <a:solidFill>
                  <a:schemeClr val="tx1"/>
                </a:solidFill>
              </a:rPr>
              <a:t>Justicia</a:t>
            </a:r>
            <a:r>
              <a:rPr lang="es-MX" dirty="0">
                <a:solidFill>
                  <a:schemeClr val="tx1"/>
                </a:solidFill>
              </a:rPr>
              <a:t> (Artículos 92-96</a:t>
            </a:r>
            <a:r>
              <a:rPr lang="es-MX" dirty="0" smtClean="0">
                <a:solidFill>
                  <a:schemeClr val="tx1"/>
                </a:solidFill>
              </a:rPr>
              <a:t>)</a:t>
            </a:r>
          </a:p>
          <a:p>
            <a:r>
              <a:rPr lang="es-MX" dirty="0" smtClean="0">
                <a:solidFill>
                  <a:schemeClr val="tx1"/>
                </a:solidFill>
              </a:rPr>
              <a:t>Capítulo </a:t>
            </a:r>
            <a:r>
              <a:rPr lang="es-MX" dirty="0">
                <a:solidFill>
                  <a:schemeClr val="tx1"/>
                </a:solidFill>
              </a:rPr>
              <a:t>XV: La Secretaría (Artículos 97-101</a:t>
            </a:r>
            <a:r>
              <a:rPr lang="es-MX" dirty="0" smtClean="0">
                <a:solidFill>
                  <a:schemeClr val="tx1"/>
                </a:solidFill>
              </a:rPr>
              <a:t>)</a:t>
            </a:r>
          </a:p>
          <a:p>
            <a:r>
              <a:rPr lang="es-MX" dirty="0" smtClean="0">
                <a:solidFill>
                  <a:schemeClr val="tx1"/>
                </a:solidFill>
              </a:rPr>
              <a:t>Capítulo </a:t>
            </a:r>
            <a:r>
              <a:rPr lang="es-MX" dirty="0">
                <a:solidFill>
                  <a:schemeClr val="tx1"/>
                </a:solidFill>
              </a:rPr>
              <a:t>XVI: Disposiciones Varias (Artículos 102-105</a:t>
            </a:r>
            <a:r>
              <a:rPr lang="es-MX" dirty="0" smtClean="0">
                <a:solidFill>
                  <a:schemeClr val="tx1"/>
                </a:solidFill>
              </a:rPr>
              <a:t>)</a:t>
            </a:r>
          </a:p>
          <a:p>
            <a:r>
              <a:rPr lang="es-MX" dirty="0" smtClean="0">
                <a:solidFill>
                  <a:schemeClr val="tx1"/>
                </a:solidFill>
              </a:rPr>
              <a:t>Capítulo </a:t>
            </a:r>
            <a:r>
              <a:rPr lang="es-MX" dirty="0">
                <a:solidFill>
                  <a:schemeClr val="tx1"/>
                </a:solidFill>
              </a:rPr>
              <a:t>XVII: Acuerdos Transitorios Sobre</a:t>
            </a:r>
            <a:r>
              <a:rPr lang="es-MX" b="1" u="sng" dirty="0">
                <a:solidFill>
                  <a:schemeClr val="tx1"/>
                </a:solidFill>
              </a:rPr>
              <a:t> Seguridad </a:t>
            </a:r>
            <a:r>
              <a:rPr lang="es-MX" dirty="0">
                <a:solidFill>
                  <a:schemeClr val="tx1"/>
                </a:solidFill>
              </a:rPr>
              <a:t>(Artículos 106-107</a:t>
            </a:r>
            <a:r>
              <a:rPr lang="es-MX" dirty="0" smtClean="0">
                <a:solidFill>
                  <a:schemeClr val="tx1"/>
                </a:solidFill>
              </a:rPr>
              <a:t>)</a:t>
            </a:r>
          </a:p>
          <a:p>
            <a:r>
              <a:rPr lang="es-MX" dirty="0" smtClean="0">
                <a:solidFill>
                  <a:schemeClr val="tx1"/>
                </a:solidFill>
              </a:rPr>
              <a:t>Capítulo </a:t>
            </a:r>
            <a:r>
              <a:rPr lang="es-MX" dirty="0">
                <a:solidFill>
                  <a:schemeClr val="tx1"/>
                </a:solidFill>
              </a:rPr>
              <a:t>XVIII: Reformas (Artículos 108-109</a:t>
            </a:r>
            <a:r>
              <a:rPr lang="es-MX" dirty="0" smtClean="0">
                <a:solidFill>
                  <a:schemeClr val="tx1"/>
                </a:solidFill>
              </a:rPr>
              <a:t>)</a:t>
            </a:r>
          </a:p>
          <a:p>
            <a:r>
              <a:rPr lang="es-MX" dirty="0" smtClean="0">
                <a:solidFill>
                  <a:schemeClr val="tx1"/>
                </a:solidFill>
              </a:rPr>
              <a:t>Capítulo </a:t>
            </a:r>
            <a:r>
              <a:rPr lang="es-MX" dirty="0">
                <a:solidFill>
                  <a:schemeClr val="tx1"/>
                </a:solidFill>
              </a:rPr>
              <a:t>XIX: Ratificación y Firma (Artículos 110-111</a:t>
            </a:r>
            <a:r>
              <a:rPr lang="es-MX" dirty="0" smtClean="0">
                <a:solidFill>
                  <a:schemeClr val="tx1"/>
                </a:solidFill>
              </a:rPr>
              <a:t>)</a:t>
            </a:r>
            <a:endParaRPr lang="es-MX" dirty="0">
              <a:solidFill>
                <a:schemeClr val="tx1"/>
              </a:solidFill>
            </a:endParaRPr>
          </a:p>
        </p:txBody>
      </p:sp>
    </p:spTree>
    <p:extLst>
      <p:ext uri="{BB962C8B-B14F-4D97-AF65-F5344CB8AC3E}">
        <p14:creationId xmlns:p14="http://schemas.microsoft.com/office/powerpoint/2010/main" val="175279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21</a:t>
            </a:fld>
            <a:endParaRPr lang="es-MX" dirty="0"/>
          </a:p>
        </p:txBody>
      </p:sp>
      <p:sp>
        <p:nvSpPr>
          <p:cNvPr id="5" name="Rectángulo 4"/>
          <p:cNvSpPr/>
          <p:nvPr/>
        </p:nvSpPr>
        <p:spPr>
          <a:xfrm>
            <a:off x="383323" y="1547982"/>
            <a:ext cx="8599229" cy="307777"/>
          </a:xfrm>
          <a:prstGeom prst="rect">
            <a:avLst/>
          </a:prstGeom>
          <a:solidFill>
            <a:srgbClr val="C00000"/>
          </a:solidFill>
        </p:spPr>
        <p:txBody>
          <a:bodyPr wrap="square">
            <a:spAutoFit/>
          </a:bodyPr>
          <a:lstStyle/>
          <a:p>
            <a:pPr algn="ctr"/>
            <a:r>
              <a:rPr lang="es-MX" b="1" dirty="0">
                <a:solidFill>
                  <a:schemeClr val="bg1"/>
                </a:solidFill>
              </a:rPr>
              <a:t>LEY ORGÁNICA DE LA ADMINISTRACIÓN PÚBLICA DEL ESTADO DE </a:t>
            </a:r>
            <a:r>
              <a:rPr lang="es-MX" b="1" dirty="0" smtClean="0">
                <a:solidFill>
                  <a:schemeClr val="bg1"/>
                </a:solidFill>
              </a:rPr>
              <a:t>MÉXICO 2019 </a:t>
            </a:r>
            <a:endParaRPr lang="es-MX" b="1" dirty="0">
              <a:solidFill>
                <a:schemeClr val="bg1"/>
              </a:solidFill>
            </a:endParaRPr>
          </a:p>
        </p:txBody>
      </p:sp>
      <p:sp>
        <p:nvSpPr>
          <p:cNvPr id="6" name="Rectángulo 5"/>
          <p:cNvSpPr/>
          <p:nvPr/>
        </p:nvSpPr>
        <p:spPr>
          <a:xfrm>
            <a:off x="383323" y="2066744"/>
            <a:ext cx="8599229" cy="369332"/>
          </a:xfrm>
          <a:prstGeom prst="rect">
            <a:avLst/>
          </a:prstGeom>
          <a:solidFill>
            <a:srgbClr val="C00000"/>
          </a:solidFill>
        </p:spPr>
        <p:txBody>
          <a:bodyPr wrap="square">
            <a:spAutoFit/>
          </a:bodyPr>
          <a:lstStyle/>
          <a:p>
            <a:pPr algn="ctr"/>
            <a:r>
              <a:rPr lang="es-MX" sz="1800" b="1" dirty="0">
                <a:solidFill>
                  <a:schemeClr val="bg1"/>
                </a:solidFill>
              </a:rPr>
              <a:t>LEY ORGÁNICA MUNICIPAL DEL ESTADO DE </a:t>
            </a:r>
            <a:r>
              <a:rPr lang="es-MX" sz="1800" b="1" dirty="0" smtClean="0">
                <a:solidFill>
                  <a:schemeClr val="bg1"/>
                </a:solidFill>
              </a:rPr>
              <a:t>MÉXICO   21 dic. 2018 </a:t>
            </a:r>
            <a:endParaRPr lang="es-MX" sz="1800" b="1" dirty="0">
              <a:solidFill>
                <a:schemeClr val="bg1"/>
              </a:solidFill>
            </a:endParaRPr>
          </a:p>
        </p:txBody>
      </p:sp>
      <p:sp>
        <p:nvSpPr>
          <p:cNvPr id="2" name="Rectángulo 1"/>
          <p:cNvSpPr/>
          <p:nvPr/>
        </p:nvSpPr>
        <p:spPr>
          <a:xfrm>
            <a:off x="383323" y="2822926"/>
            <a:ext cx="8599230" cy="1015663"/>
          </a:xfrm>
          <a:prstGeom prst="rect">
            <a:avLst/>
          </a:prstGeom>
          <a:solidFill>
            <a:srgbClr val="C00000"/>
          </a:solidFill>
        </p:spPr>
        <p:txBody>
          <a:bodyPr wrap="square">
            <a:spAutoFit/>
          </a:bodyPr>
          <a:lstStyle/>
          <a:p>
            <a:r>
              <a:rPr lang="es-MX" b="1" dirty="0" smtClean="0">
                <a:solidFill>
                  <a:schemeClr val="bg1"/>
                </a:solidFill>
              </a:rPr>
              <a:t>Bando Municipal de Toluca.- </a:t>
            </a:r>
            <a:r>
              <a:rPr lang="es-MX" dirty="0" smtClean="0">
                <a:solidFill>
                  <a:schemeClr val="bg1"/>
                </a:solidFill>
              </a:rPr>
              <a:t>CAPÍTULO </a:t>
            </a:r>
            <a:r>
              <a:rPr lang="es-MX" dirty="0">
                <a:solidFill>
                  <a:schemeClr val="bg1"/>
                </a:solidFill>
              </a:rPr>
              <a:t>SEGUNDO DE LA ORGANIZACIÓN ADMINISTRATIVA Artículo 22. La administración pública municipal será centralizada, descentralizada desconcentrada y autónoma. Su organización y funcionamiento se regirá por la Ley Orgánica Municipal, este Bando Municipal, el </a:t>
            </a:r>
            <a:r>
              <a:rPr lang="es-MX" sz="1600" b="1" u="sng" dirty="0">
                <a:solidFill>
                  <a:schemeClr val="bg1"/>
                </a:solidFill>
                <a:effectLst>
                  <a:outerShdw blurRad="38100" dist="38100" dir="2700000" algn="tl">
                    <a:srgbClr val="000000">
                      <a:alpha val="43137"/>
                    </a:srgbClr>
                  </a:outerShdw>
                </a:effectLst>
              </a:rPr>
              <a:t>Código Reglamentario Municipal</a:t>
            </a:r>
            <a:r>
              <a:rPr lang="es-MX" dirty="0">
                <a:solidFill>
                  <a:schemeClr val="bg1"/>
                </a:solidFill>
              </a:rPr>
              <a:t> y otras normas jurídicas aplicables. </a:t>
            </a:r>
          </a:p>
        </p:txBody>
      </p:sp>
      <p:sp>
        <p:nvSpPr>
          <p:cNvPr id="7" name="Rectángulo 6"/>
          <p:cNvSpPr/>
          <p:nvPr/>
        </p:nvSpPr>
        <p:spPr>
          <a:xfrm>
            <a:off x="383323" y="378804"/>
            <a:ext cx="8599229" cy="830997"/>
          </a:xfrm>
          <a:prstGeom prst="rect">
            <a:avLst/>
          </a:prstGeom>
          <a:solidFill>
            <a:srgbClr val="C00000"/>
          </a:solidFill>
        </p:spPr>
        <p:txBody>
          <a:bodyPr wrap="square">
            <a:spAutoFit/>
          </a:bodyPr>
          <a:lstStyle/>
          <a:p>
            <a:pPr algn="ctr"/>
            <a:r>
              <a:rPr lang="es-MX" sz="1600" dirty="0">
                <a:solidFill>
                  <a:schemeClr val="bg1"/>
                </a:solidFill>
                <a:latin typeface="Arial" panose="020B0604020202020204" pitchFamily="34" charset="0"/>
                <a:cs typeface="Arial" panose="020B0604020202020204" pitchFamily="34" charset="0"/>
              </a:rPr>
              <a:t>LEY </a:t>
            </a:r>
            <a:r>
              <a:rPr lang="es-MX" sz="1600" dirty="0" smtClean="0">
                <a:solidFill>
                  <a:schemeClr val="bg1"/>
                </a:solidFill>
                <a:latin typeface="Arial" panose="020B0604020202020204" pitchFamily="34" charset="0"/>
                <a:cs typeface="Arial" panose="020B0604020202020204" pitchFamily="34" charset="0"/>
              </a:rPr>
              <a:t>ORGÁNICA DE LA ADMINISTRACIÓN PÚBLICA </a:t>
            </a:r>
            <a:r>
              <a:rPr lang="es-MX" sz="1600" dirty="0">
                <a:solidFill>
                  <a:schemeClr val="bg1"/>
                </a:solidFill>
                <a:latin typeface="Arial" panose="020B0604020202020204" pitchFamily="34" charset="0"/>
                <a:cs typeface="Arial" panose="020B0604020202020204" pitchFamily="34" charset="0"/>
              </a:rPr>
              <a:t>FEDERAL Nueva </a:t>
            </a:r>
            <a:r>
              <a:rPr lang="es-MX" sz="1600" dirty="0" smtClean="0">
                <a:solidFill>
                  <a:schemeClr val="bg1"/>
                </a:solidFill>
                <a:latin typeface="Arial" panose="020B0604020202020204" pitchFamily="34" charset="0"/>
                <a:cs typeface="Arial" panose="020B0604020202020204" pitchFamily="34" charset="0"/>
              </a:rPr>
              <a:t>Ley </a:t>
            </a:r>
            <a:r>
              <a:rPr lang="es-MX" sz="1600" dirty="0">
                <a:solidFill>
                  <a:schemeClr val="bg1"/>
                </a:solidFill>
                <a:latin typeface="Arial" panose="020B0604020202020204" pitchFamily="34" charset="0"/>
                <a:cs typeface="Arial" panose="020B0604020202020204" pitchFamily="34" charset="0"/>
              </a:rPr>
              <a:t>publicada en el Diario Oficial de la Federación el 29 de diciembre de 1976 TEXTO VIGENTE Última reforma publicada DOF 12-04-2019</a:t>
            </a:r>
          </a:p>
        </p:txBody>
      </p:sp>
      <p:sp>
        <p:nvSpPr>
          <p:cNvPr id="9" name="Rectángulo redondeado 8"/>
          <p:cNvSpPr/>
          <p:nvPr/>
        </p:nvSpPr>
        <p:spPr>
          <a:xfrm>
            <a:off x="383323" y="4059173"/>
            <a:ext cx="8535705" cy="71852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Reglamento de Delegaciones Municipales y Consejos de Participación del Municipio de Metepec</a:t>
            </a:r>
          </a:p>
          <a:p>
            <a:pPr algn="ctr"/>
            <a:r>
              <a:rPr lang="es-MX" sz="1000" dirty="0">
                <a:hlinkClick r:id="rId2"/>
              </a:rPr>
              <a:t>https://www.google.com/</a:t>
            </a:r>
            <a:r>
              <a:rPr lang="es-MX" sz="1000" dirty="0" err="1">
                <a:hlinkClick r:id="rId2"/>
              </a:rPr>
              <a:t>search?q</a:t>
            </a:r>
            <a:r>
              <a:rPr lang="es-MX" sz="1000" dirty="0">
                <a:hlinkClick r:id="rId2"/>
              </a:rPr>
              <a:t>=</a:t>
            </a:r>
            <a:r>
              <a:rPr lang="es-MX" sz="1000" dirty="0" err="1">
                <a:hlinkClick r:id="rId2"/>
              </a:rPr>
              <a:t>REGLAMENTO+DE+DELEGACIONES+MUNICPALES+TOLUCA&amp;rlz</a:t>
            </a:r>
            <a:r>
              <a:rPr lang="es-MX" sz="1000" dirty="0">
                <a:hlinkClick r:id="rId2"/>
              </a:rPr>
              <a:t>=1C1AVNE_enMX694MX694&amp;oq=</a:t>
            </a:r>
            <a:r>
              <a:rPr lang="es-MX" sz="1000" dirty="0" err="1">
                <a:hlinkClick r:id="rId2"/>
              </a:rPr>
              <a:t>REGLAMENTO+DE+DELEGACIONES+MUNICPALES+TOLUCA&amp;aqs</a:t>
            </a:r>
            <a:r>
              <a:rPr lang="es-MX" sz="1000" dirty="0">
                <a:hlinkClick r:id="rId2"/>
              </a:rPr>
              <a:t>=chrome..69i57.8640j0j7&amp;sourceid=</a:t>
            </a:r>
            <a:r>
              <a:rPr lang="es-MX" sz="1000" dirty="0" err="1">
                <a:hlinkClick r:id="rId2"/>
              </a:rPr>
              <a:t>chrome&amp;ie</a:t>
            </a:r>
            <a:r>
              <a:rPr lang="es-MX" sz="1000" dirty="0">
                <a:hlinkClick r:id="rId2"/>
              </a:rPr>
              <a:t>=UTF-8</a:t>
            </a:r>
            <a:endParaRPr lang="es-MX" sz="1000" dirty="0"/>
          </a:p>
        </p:txBody>
      </p:sp>
    </p:spTree>
    <p:extLst>
      <p:ext uri="{BB962C8B-B14F-4D97-AF65-F5344CB8AC3E}">
        <p14:creationId xmlns:p14="http://schemas.microsoft.com/office/powerpoint/2010/main" val="349514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19"/>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 name="Rectángulo 1"/>
          <p:cNvSpPr/>
          <p:nvPr/>
        </p:nvSpPr>
        <p:spPr>
          <a:xfrm>
            <a:off x="146024" y="87681"/>
            <a:ext cx="8997976" cy="584775"/>
          </a:xfrm>
          <a:prstGeom prst="rect">
            <a:avLst/>
          </a:prstGeom>
          <a:solidFill>
            <a:srgbClr val="C00000"/>
          </a:solidFill>
        </p:spPr>
        <p:txBody>
          <a:bodyPr wrap="none">
            <a:spAutoFit/>
          </a:bodyPr>
          <a:lstStyle/>
          <a:p>
            <a:r>
              <a:rPr lang="es-MX" sz="3200" dirty="0">
                <a:solidFill>
                  <a:schemeClr val="bg1"/>
                </a:solidFill>
              </a:rPr>
              <a:t>Proceso de planeación y proceso administrativo </a:t>
            </a:r>
            <a:endParaRPr lang="es-MX" sz="32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055" y="775854"/>
            <a:ext cx="4402557" cy="4218709"/>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17" y="775854"/>
            <a:ext cx="4087091" cy="42187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23</a:t>
            </a:fld>
            <a:endParaRPr lang="es-MX"/>
          </a:p>
        </p:txBody>
      </p:sp>
      <p:pic>
        <p:nvPicPr>
          <p:cNvPr id="1026" name="Picture 2" descr="Resultado de imagen para imÃ¡genes del proceso administr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99" y="212726"/>
            <a:ext cx="8424809" cy="4657725"/>
          </a:xfrm>
          <a:prstGeom prst="rect">
            <a:avLst/>
          </a:prstGeom>
          <a:ln w="76200">
            <a:solidFill>
              <a:srgbClr val="C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0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24</a:t>
            </a:fld>
            <a:endParaRPr lang="es-MX"/>
          </a:p>
        </p:txBody>
      </p:sp>
      <p:pic>
        <p:nvPicPr>
          <p:cNvPr id="2050" name="Picture 2" descr="Resultado de imagen para imÃ¡genes del proceso administr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69" y="264921"/>
            <a:ext cx="8503066" cy="471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1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MX" smtClean="0"/>
              <a:t>25</a:t>
            </a:fld>
            <a:endParaRPr lang="es-MX"/>
          </a:p>
        </p:txBody>
      </p:sp>
      <p:sp>
        <p:nvSpPr>
          <p:cNvPr id="4" name="Rectángulo redondeado 3"/>
          <p:cNvSpPr/>
          <p:nvPr/>
        </p:nvSpPr>
        <p:spPr>
          <a:xfrm>
            <a:off x="185204" y="168442"/>
            <a:ext cx="3421295"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Por favor escriba en qué consiste la perspectiva jurídica, de vinculación y gestión administrativa </a:t>
            </a:r>
            <a:r>
              <a:rPr lang="es-MX" b="1" u="sng" dirty="0" smtClean="0">
                <a:solidFill>
                  <a:srgbClr val="C00000"/>
                </a:solidFill>
              </a:rPr>
              <a:t>internacional </a:t>
            </a:r>
            <a:endParaRPr lang="es-MX" b="1" u="sng" dirty="0">
              <a:solidFill>
                <a:srgbClr val="C00000"/>
              </a:solidFill>
            </a:endParaRPr>
          </a:p>
        </p:txBody>
      </p:sp>
      <p:sp>
        <p:nvSpPr>
          <p:cNvPr id="5" name="Rectángulo redondeado 4"/>
          <p:cNvSpPr/>
          <p:nvPr/>
        </p:nvSpPr>
        <p:spPr>
          <a:xfrm>
            <a:off x="185202" y="1118628"/>
            <a:ext cx="3421295"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Por favor escriba en qué consiste la perspectiva jurídica, de vinculación y gestión administrativa </a:t>
            </a:r>
            <a:r>
              <a:rPr lang="es-MX" b="1" u="sng" dirty="0" smtClean="0">
                <a:solidFill>
                  <a:srgbClr val="C00000"/>
                </a:solidFill>
              </a:rPr>
              <a:t>nacional </a:t>
            </a:r>
            <a:endParaRPr lang="es-MX" b="1" u="sng" dirty="0">
              <a:solidFill>
                <a:srgbClr val="C00000"/>
              </a:solidFill>
            </a:endParaRPr>
          </a:p>
        </p:txBody>
      </p:sp>
      <p:sp>
        <p:nvSpPr>
          <p:cNvPr id="6" name="Rectángulo redondeado 5"/>
          <p:cNvSpPr/>
          <p:nvPr/>
        </p:nvSpPr>
        <p:spPr>
          <a:xfrm>
            <a:off x="185202" y="2068814"/>
            <a:ext cx="3421295"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Por favor escriba en qué consiste la perspectiva jurídica, de vinculación y gestión administrativa </a:t>
            </a:r>
            <a:r>
              <a:rPr lang="es-MX" b="1" u="sng" dirty="0" smtClean="0">
                <a:solidFill>
                  <a:srgbClr val="C00000"/>
                </a:solidFill>
              </a:rPr>
              <a:t>estatal o local  </a:t>
            </a:r>
            <a:endParaRPr lang="es-MX" b="1" u="sng" dirty="0">
              <a:solidFill>
                <a:srgbClr val="C00000"/>
              </a:solidFill>
            </a:endParaRPr>
          </a:p>
        </p:txBody>
      </p:sp>
      <p:sp>
        <p:nvSpPr>
          <p:cNvPr id="7" name="Rectángulo redondeado 6"/>
          <p:cNvSpPr/>
          <p:nvPr/>
        </p:nvSpPr>
        <p:spPr>
          <a:xfrm>
            <a:off x="185202" y="3075456"/>
            <a:ext cx="3421295"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Por favor escriba en qué consiste la perspectiva jurídica, de vinculación y gestión administrativa </a:t>
            </a:r>
            <a:r>
              <a:rPr lang="es-MX" b="1" u="sng" dirty="0" smtClean="0">
                <a:solidFill>
                  <a:srgbClr val="C00000"/>
                </a:solidFill>
              </a:rPr>
              <a:t>municipal </a:t>
            </a:r>
            <a:r>
              <a:rPr lang="es-MX" b="1" dirty="0" smtClean="0">
                <a:solidFill>
                  <a:srgbClr val="C00000"/>
                </a:solidFill>
              </a:rPr>
              <a:t> </a:t>
            </a:r>
            <a:endParaRPr lang="es-MX" b="1" dirty="0">
              <a:solidFill>
                <a:srgbClr val="C00000"/>
              </a:solidFill>
            </a:endParaRPr>
          </a:p>
        </p:txBody>
      </p:sp>
      <p:sp>
        <p:nvSpPr>
          <p:cNvPr id="8" name="Rectángulo redondeado 7"/>
          <p:cNvSpPr/>
          <p:nvPr/>
        </p:nvSpPr>
        <p:spPr>
          <a:xfrm>
            <a:off x="185202" y="4082097"/>
            <a:ext cx="3421295" cy="9851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Por favor escriba en qué consiste la perspectiva jurídica, de vinculación y gestión administrativa en las Delegaciones </a:t>
            </a:r>
            <a:r>
              <a:rPr lang="es-MX" b="1" dirty="0" err="1" smtClean="0">
                <a:solidFill>
                  <a:srgbClr val="C00000"/>
                </a:solidFill>
              </a:rPr>
              <a:t>Mpales</a:t>
            </a:r>
            <a:r>
              <a:rPr lang="es-MX" b="1" dirty="0" smtClean="0">
                <a:solidFill>
                  <a:srgbClr val="C00000"/>
                </a:solidFill>
              </a:rPr>
              <a:t>. y/o </a:t>
            </a:r>
            <a:r>
              <a:rPr lang="es-MX" b="1" u="sng" dirty="0" err="1" smtClean="0">
                <a:solidFill>
                  <a:srgbClr val="C00000"/>
                </a:solidFill>
              </a:rPr>
              <a:t>copacis</a:t>
            </a:r>
            <a:r>
              <a:rPr lang="es-MX" b="1" dirty="0" smtClean="0">
                <a:solidFill>
                  <a:srgbClr val="C00000"/>
                </a:solidFill>
              </a:rPr>
              <a:t> </a:t>
            </a:r>
            <a:endParaRPr lang="es-MX" b="1" dirty="0">
              <a:solidFill>
                <a:srgbClr val="C00000"/>
              </a:solidFill>
            </a:endParaRPr>
          </a:p>
        </p:txBody>
      </p:sp>
      <p:sp>
        <p:nvSpPr>
          <p:cNvPr id="9" name="Rectángulo redondeado 8"/>
          <p:cNvSpPr/>
          <p:nvPr/>
        </p:nvSpPr>
        <p:spPr>
          <a:xfrm>
            <a:off x="3606497" y="168442"/>
            <a:ext cx="5417187"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rgbClr val="C00000"/>
              </a:solidFill>
            </a:endParaRPr>
          </a:p>
        </p:txBody>
      </p:sp>
      <p:sp>
        <p:nvSpPr>
          <p:cNvPr id="10" name="Rectángulo redondeado 9"/>
          <p:cNvSpPr/>
          <p:nvPr/>
        </p:nvSpPr>
        <p:spPr>
          <a:xfrm>
            <a:off x="3641103" y="1155029"/>
            <a:ext cx="5417187"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rgbClr val="C00000"/>
              </a:solidFill>
            </a:endParaRPr>
          </a:p>
        </p:txBody>
      </p:sp>
      <p:sp>
        <p:nvSpPr>
          <p:cNvPr id="11" name="Rectángulo redondeado 10"/>
          <p:cNvSpPr/>
          <p:nvPr/>
        </p:nvSpPr>
        <p:spPr>
          <a:xfrm>
            <a:off x="3606497" y="2105215"/>
            <a:ext cx="5417187"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rgbClr val="C00000"/>
              </a:solidFill>
            </a:endParaRPr>
          </a:p>
        </p:txBody>
      </p:sp>
      <p:sp>
        <p:nvSpPr>
          <p:cNvPr id="12" name="Rectángulo redondeado 11"/>
          <p:cNvSpPr/>
          <p:nvPr/>
        </p:nvSpPr>
        <p:spPr>
          <a:xfrm>
            <a:off x="3606497" y="3084119"/>
            <a:ext cx="5417187"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rgbClr val="C00000"/>
              </a:solidFill>
            </a:endParaRPr>
          </a:p>
        </p:txBody>
      </p:sp>
      <p:sp>
        <p:nvSpPr>
          <p:cNvPr id="13" name="Rectángulo redondeado 12"/>
          <p:cNvSpPr/>
          <p:nvPr/>
        </p:nvSpPr>
        <p:spPr>
          <a:xfrm>
            <a:off x="3606497" y="4147552"/>
            <a:ext cx="5417187" cy="8542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rgbClr val="C00000"/>
              </a:solidFill>
            </a:endParaRPr>
          </a:p>
        </p:txBody>
      </p:sp>
    </p:spTree>
    <p:extLst>
      <p:ext uri="{BB962C8B-B14F-4D97-AF65-F5344CB8AC3E}">
        <p14:creationId xmlns:p14="http://schemas.microsoft.com/office/powerpoint/2010/main" val="395494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4" name="Tabla 3"/>
          <p:cNvGraphicFramePr>
            <a:graphicFrameLocks noGrp="1"/>
          </p:cNvGraphicFramePr>
          <p:nvPr>
            <p:extLst>
              <p:ext uri="{D42A27DB-BD31-4B8C-83A1-F6EECF244321}">
                <p14:modId xmlns:p14="http://schemas.microsoft.com/office/powerpoint/2010/main" val="3320817629"/>
              </p:ext>
            </p:extLst>
          </p:nvPr>
        </p:nvGraphicFramePr>
        <p:xfrm>
          <a:off x="635224" y="339102"/>
          <a:ext cx="7942464" cy="964375"/>
        </p:xfrm>
        <a:graphic>
          <a:graphicData uri="http://schemas.openxmlformats.org/drawingml/2006/table">
            <a:tbl>
              <a:tblPr firstRow="1" firstCol="1" bandRow="1">
                <a:tableStyleId>{C5C33C1C-DD71-4349-87E3-B8AEB6F8ED66}</a:tableStyleId>
              </a:tblPr>
              <a:tblGrid>
                <a:gridCol w="1122335"/>
                <a:gridCol w="6820129"/>
              </a:tblGrid>
              <a:tr h="525332">
                <a:tc>
                  <a:txBody>
                    <a:bodyPr/>
                    <a:lstStyle/>
                    <a:p>
                      <a:pPr algn="ctr">
                        <a:lnSpc>
                          <a:spcPct val="107000"/>
                        </a:lnSpc>
                        <a:spcAft>
                          <a:spcPts val="0"/>
                        </a:spcAft>
                      </a:pPr>
                      <a:r>
                        <a:rPr lang="es-ES" sz="1200" b="1" dirty="0">
                          <a:solidFill>
                            <a:schemeClr val="tx1"/>
                          </a:solidFill>
                          <a:effectLst/>
                          <a:latin typeface="Arial" panose="020B0604020202020204" pitchFamily="34" charset="0"/>
                          <a:cs typeface="Arial" panose="020B0604020202020204" pitchFamily="34" charset="0"/>
                        </a:rPr>
                        <a:t>CUARTA SESIÓN </a:t>
                      </a:r>
                      <a:endParaRPr lang="es-MX" sz="1200" b="1"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s-ES" sz="1200" b="1" dirty="0">
                          <a:solidFill>
                            <a:schemeClr val="tx1"/>
                          </a:solidFill>
                          <a:effectLst/>
                          <a:latin typeface="Arial" panose="020B0604020202020204" pitchFamily="34" charset="0"/>
                          <a:cs typeface="Arial" panose="020B0604020202020204" pitchFamily="34" charset="0"/>
                        </a:rPr>
                        <a:t>12:00 a 12:50</a:t>
                      </a:r>
                      <a:endParaRPr lang="es-MX"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167" marR="40167" marT="0" marB="0">
                    <a:noFill/>
                  </a:tcPr>
                </a:tc>
                <a:tc>
                  <a:txBody>
                    <a:bodyPr/>
                    <a:lstStyle/>
                    <a:p>
                      <a:pPr>
                        <a:lnSpc>
                          <a:spcPct val="107000"/>
                        </a:lnSpc>
                        <a:spcAft>
                          <a:spcPts val="0"/>
                        </a:spcAft>
                      </a:pPr>
                      <a:r>
                        <a:rPr lang="es-MX" sz="1200" b="1" dirty="0">
                          <a:solidFill>
                            <a:schemeClr val="tx1"/>
                          </a:solidFill>
                          <a:effectLst/>
                          <a:latin typeface="Arial" panose="020B0604020202020204" pitchFamily="34" charset="0"/>
                          <a:cs typeface="Arial" panose="020B0604020202020204" pitchFamily="34" charset="0"/>
                        </a:rPr>
                        <a:t>4.- </a:t>
                      </a:r>
                      <a:r>
                        <a:rPr lang="es-MX" sz="1200" b="1" u="sng" dirty="0">
                          <a:solidFill>
                            <a:schemeClr val="tx1"/>
                          </a:solidFill>
                          <a:effectLst/>
                          <a:latin typeface="Arial" panose="020B0604020202020204" pitchFamily="34" charset="0"/>
                          <a:cs typeface="Arial" panose="020B0604020202020204" pitchFamily="34" charset="0"/>
                        </a:rPr>
                        <a:t>Sistemas</a:t>
                      </a:r>
                      <a:r>
                        <a:rPr lang="es-MX" sz="1200" b="1" dirty="0">
                          <a:solidFill>
                            <a:schemeClr val="tx1"/>
                          </a:solidFill>
                          <a:effectLst/>
                          <a:latin typeface="Arial" panose="020B0604020202020204" pitchFamily="34" charset="0"/>
                          <a:cs typeface="Arial" panose="020B0604020202020204" pitchFamily="34" charset="0"/>
                        </a:rPr>
                        <a:t> de Planeación, ejecución y evaluación de políticas públicas Sistema de gobierno: Secretarías nacionales, estatales y direcciones municipales  </a:t>
                      </a:r>
                    </a:p>
                    <a:p>
                      <a:pPr>
                        <a:lnSpc>
                          <a:spcPct val="107000"/>
                        </a:lnSpc>
                        <a:spcAft>
                          <a:spcPts val="0"/>
                        </a:spcAft>
                      </a:pPr>
                      <a:r>
                        <a:rPr lang="es-MX" sz="1200" b="1" dirty="0">
                          <a:solidFill>
                            <a:schemeClr val="tx1"/>
                          </a:solidFill>
                          <a:effectLst/>
                          <a:latin typeface="Arial" panose="020B0604020202020204" pitchFamily="34" charset="0"/>
                          <a:cs typeface="Arial" panose="020B0604020202020204" pitchFamily="34" charset="0"/>
                        </a:rPr>
                        <a:t>Manuales de organización y procedimientos en los organismos públicos como: comisiones, consejos, direcciones, coordinaciones</a:t>
                      </a:r>
                    </a:p>
                    <a:p>
                      <a:pPr>
                        <a:lnSpc>
                          <a:spcPct val="107000"/>
                        </a:lnSpc>
                        <a:spcAft>
                          <a:spcPts val="0"/>
                        </a:spcAft>
                      </a:pPr>
                      <a:r>
                        <a:rPr lang="es-MX" sz="1200" b="1" dirty="0">
                          <a:solidFill>
                            <a:schemeClr val="tx1"/>
                          </a:solidFill>
                          <a:effectLst/>
                          <a:latin typeface="Arial" panose="020B0604020202020204" pitchFamily="34" charset="0"/>
                          <a:cs typeface="Arial" panose="020B0604020202020204" pitchFamily="34" charset="0"/>
                        </a:rPr>
                        <a:t>Importancia de las relaciones estratégicas en la planeación gubernativa</a:t>
                      </a:r>
                      <a:endParaRPr lang="es-MX"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167" marR="40167" marT="0" marB="0">
                    <a:noFill/>
                  </a:tcPr>
                </a:tc>
              </a:tr>
            </a:tbl>
          </a:graphicData>
        </a:graphic>
      </p:graphicFrame>
      <p:pic>
        <p:nvPicPr>
          <p:cNvPr id="3074" name="Picture 2" descr="Monografias.com"/>
          <p:cNvPicPr>
            <a:picLocks noChangeAspect="1" noChangeArrowheads="1"/>
          </p:cNvPicPr>
          <p:nvPr/>
        </p:nvPicPr>
        <p:blipFill rotWithShape="1">
          <a:blip r:embed="rId3">
            <a:extLst>
              <a:ext uri="{28A0092B-C50C-407E-A947-70E740481C1C}">
                <a14:useLocalDpi xmlns:a14="http://schemas.microsoft.com/office/drawing/2010/main" val="0"/>
              </a:ext>
            </a:extLst>
          </a:blip>
          <a:srcRect l="2064" t="20122" b="14457"/>
          <a:stretch/>
        </p:blipFill>
        <p:spPr bwMode="auto">
          <a:xfrm>
            <a:off x="240203" y="1454877"/>
            <a:ext cx="7942464" cy="2947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
        <p:nvSpPr>
          <p:cNvPr id="5" name="Heptágono 4"/>
          <p:cNvSpPr/>
          <p:nvPr/>
        </p:nvSpPr>
        <p:spPr>
          <a:xfrm>
            <a:off x="316195" y="153824"/>
            <a:ext cx="2700471" cy="2427005"/>
          </a:xfrm>
          <a:prstGeom prst="hept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b="1" u="sng" dirty="0">
                <a:solidFill>
                  <a:schemeClr val="tx1"/>
                </a:solidFill>
                <a:latin typeface="Arial" panose="020B0604020202020204" pitchFamily="34" charset="0"/>
                <a:cs typeface="Arial" panose="020B0604020202020204" pitchFamily="34" charset="0"/>
              </a:rPr>
              <a:t>Sistemas</a:t>
            </a:r>
            <a:r>
              <a:rPr lang="es-MX" b="1" dirty="0">
                <a:solidFill>
                  <a:schemeClr val="tx1"/>
                </a:solidFill>
                <a:latin typeface="Arial" panose="020B0604020202020204" pitchFamily="34" charset="0"/>
                <a:cs typeface="Arial" panose="020B0604020202020204" pitchFamily="34" charset="0"/>
              </a:rPr>
              <a:t> de Planeación, ejecución y evaluación de políticas públicas Sistema de gobierno: Secretarías nacionales, estatales y direcciones municipales </a:t>
            </a:r>
            <a:endParaRPr lang="es-MX" dirty="0">
              <a:solidFill>
                <a:schemeClr val="tx1"/>
              </a:solidFill>
            </a:endParaRPr>
          </a:p>
        </p:txBody>
      </p:sp>
      <p:sp>
        <p:nvSpPr>
          <p:cNvPr id="6" name="Heptágono 5"/>
          <p:cNvSpPr/>
          <p:nvPr/>
        </p:nvSpPr>
        <p:spPr>
          <a:xfrm>
            <a:off x="3399802" y="111093"/>
            <a:ext cx="2710441" cy="2649197"/>
          </a:xfrm>
          <a:prstGeom prst="hept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1200" u="sng" dirty="0" smtClean="0">
                <a:solidFill>
                  <a:schemeClr val="tx1"/>
                </a:solidFill>
                <a:latin typeface="Arial" panose="020B0604020202020204" pitchFamily="34" charset="0"/>
                <a:cs typeface="Arial" panose="020B0604020202020204" pitchFamily="34" charset="0"/>
              </a:rPr>
              <a:t>Un sistemas</a:t>
            </a:r>
            <a:r>
              <a:rPr lang="es-MX" sz="1200" dirty="0" smtClean="0">
                <a:solidFill>
                  <a:schemeClr val="tx1"/>
                </a:solidFill>
                <a:latin typeface="Arial" panose="020B0604020202020204" pitchFamily="34" charset="0"/>
                <a:cs typeface="Arial" panose="020B0604020202020204" pitchFamily="34" charset="0"/>
              </a:rPr>
              <a:t> es la interacción prevista en un proceso a través de sus procedimientos programados con base en: visión, misión, metas, objetivos, estrategias, líneas de acción, evaluación y realimentación.</a:t>
            </a:r>
            <a:endParaRPr lang="es-MX" sz="1200" dirty="0">
              <a:solidFill>
                <a:schemeClr val="tx1"/>
              </a:solidFill>
            </a:endParaRPr>
          </a:p>
        </p:txBody>
      </p:sp>
      <p:sp>
        <p:nvSpPr>
          <p:cNvPr id="7" name="Heptágono 6"/>
          <p:cNvSpPr/>
          <p:nvPr/>
        </p:nvSpPr>
        <p:spPr>
          <a:xfrm>
            <a:off x="6433559" y="42727"/>
            <a:ext cx="2710441" cy="2649197"/>
          </a:xfrm>
          <a:prstGeom prst="hept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1200" b="1" dirty="0" smtClean="0"/>
              <a:t>Un </a:t>
            </a:r>
            <a:r>
              <a:rPr lang="es-MX" sz="1200" b="1" dirty="0" smtClean="0">
                <a:solidFill>
                  <a:schemeClr val="tx1"/>
                </a:solidFill>
              </a:rPr>
              <a:t>sistema</a:t>
            </a:r>
            <a:r>
              <a:rPr lang="es-MX" sz="1200" b="1" dirty="0" smtClean="0"/>
              <a:t> tiene como característica principal, tener </a:t>
            </a:r>
            <a:r>
              <a:rPr lang="es-MX" sz="1200" b="1" u="sng" dirty="0" smtClean="0"/>
              <a:t>entradas, procedimientos y salidas</a:t>
            </a:r>
            <a:r>
              <a:rPr lang="es-MX" sz="1200" b="1" dirty="0" smtClean="0"/>
              <a:t>, en la A.P. es la información respecto de la atención de problemas (no previstos) que requieren de atención prioritaria </a:t>
            </a:r>
            <a:endParaRPr lang="es-MX" sz="1200" b="1" dirty="0"/>
          </a:p>
        </p:txBody>
      </p:sp>
      <p:sp>
        <p:nvSpPr>
          <p:cNvPr id="8" name="Heptágono 7"/>
          <p:cNvSpPr/>
          <p:nvPr/>
        </p:nvSpPr>
        <p:spPr>
          <a:xfrm>
            <a:off x="1655032" y="2418054"/>
            <a:ext cx="2710441" cy="2649197"/>
          </a:xfrm>
          <a:prstGeom prst="hept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smtClean="0"/>
              <a:t>A cada etapa del Proceso se le llama Procedimiento, el desarrollo de cada uno es tan </a:t>
            </a:r>
            <a:r>
              <a:rPr lang="es-MX" sz="1200" b="1" u="sng" dirty="0" smtClean="0"/>
              <a:t>IMPORTANTE</a:t>
            </a:r>
            <a:r>
              <a:rPr lang="es-MX" sz="1200" dirty="0" smtClean="0"/>
              <a:t> como cada parte del Proceso en general, que si falla, puede colapsar al Proceso  </a:t>
            </a:r>
            <a:endParaRPr lang="es-MX" sz="1200" dirty="0"/>
          </a:p>
        </p:txBody>
      </p:sp>
      <p:sp>
        <p:nvSpPr>
          <p:cNvPr id="9" name="Heptágono 8"/>
          <p:cNvSpPr/>
          <p:nvPr/>
        </p:nvSpPr>
        <p:spPr>
          <a:xfrm>
            <a:off x="5067808" y="2494303"/>
            <a:ext cx="2710441" cy="2649197"/>
          </a:xfrm>
          <a:prstGeom prst="hept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MX" sz="1050" b="1" u="sng" dirty="0" smtClean="0">
                <a:solidFill>
                  <a:schemeClr val="tx1"/>
                </a:solidFill>
                <a:latin typeface="Arial" panose="020B0604020202020204" pitchFamily="34" charset="0"/>
                <a:cs typeface="Arial" panose="020B0604020202020204" pitchFamily="34" charset="0"/>
              </a:rPr>
              <a:t>Visión</a:t>
            </a:r>
            <a:r>
              <a:rPr lang="es-MX" sz="1050" b="1" dirty="0" smtClean="0">
                <a:solidFill>
                  <a:schemeClr val="tx1"/>
                </a:solidFill>
                <a:latin typeface="Arial" panose="020B0604020202020204" pitchFamily="34" charset="0"/>
                <a:cs typeface="Arial" panose="020B0604020202020204" pitchFamily="34" charset="0"/>
              </a:rPr>
              <a:t> = cómo se mira la AP a 1 año o a 3 o a 5</a:t>
            </a:r>
          </a:p>
          <a:p>
            <a:pPr algn="ctr"/>
            <a:r>
              <a:rPr lang="es-MX" sz="1050" b="1" u="sng" dirty="0" smtClean="0">
                <a:solidFill>
                  <a:schemeClr val="tx1"/>
                </a:solidFill>
                <a:latin typeface="Arial" panose="020B0604020202020204" pitchFamily="34" charset="0"/>
                <a:cs typeface="Arial" panose="020B0604020202020204" pitchFamily="34" charset="0"/>
              </a:rPr>
              <a:t>Misión</a:t>
            </a:r>
            <a:r>
              <a:rPr lang="es-MX" sz="1050" b="1" dirty="0" smtClean="0">
                <a:solidFill>
                  <a:schemeClr val="tx1"/>
                </a:solidFill>
                <a:latin typeface="Arial" panose="020B0604020202020204" pitchFamily="34" charset="0"/>
                <a:cs typeface="Arial" panose="020B0604020202020204" pitchFamily="34" charset="0"/>
              </a:rPr>
              <a:t> = cómo lo va a lograr </a:t>
            </a:r>
          </a:p>
          <a:p>
            <a:pPr algn="ctr"/>
            <a:r>
              <a:rPr lang="es-MX" sz="1050" b="1" u="sng" dirty="0" smtClean="0">
                <a:solidFill>
                  <a:schemeClr val="tx1"/>
                </a:solidFill>
                <a:latin typeface="Arial" panose="020B0604020202020204" pitchFamily="34" charset="0"/>
                <a:cs typeface="Arial" panose="020B0604020202020204" pitchFamily="34" charset="0"/>
              </a:rPr>
              <a:t>Metas</a:t>
            </a:r>
            <a:r>
              <a:rPr lang="es-MX" sz="1050" b="1" dirty="0" smtClean="0">
                <a:solidFill>
                  <a:schemeClr val="tx1"/>
                </a:solidFill>
                <a:latin typeface="Arial" panose="020B0604020202020204" pitchFamily="34" charset="0"/>
                <a:cs typeface="Arial" panose="020B0604020202020204" pitchFamily="34" charset="0"/>
              </a:rPr>
              <a:t> = Prioridades, Objetivos = avances paulatinos </a:t>
            </a:r>
          </a:p>
          <a:p>
            <a:pPr algn="ctr"/>
            <a:r>
              <a:rPr lang="es-MX" sz="1050" b="1" u="sng" dirty="0" smtClean="0">
                <a:solidFill>
                  <a:schemeClr val="tx1"/>
                </a:solidFill>
                <a:latin typeface="Arial" panose="020B0604020202020204" pitchFamily="34" charset="0"/>
                <a:cs typeface="Arial" panose="020B0604020202020204" pitchFamily="34" charset="0"/>
              </a:rPr>
              <a:t>Estrategias</a:t>
            </a:r>
            <a:r>
              <a:rPr lang="es-MX" sz="1050" b="1" dirty="0" smtClean="0">
                <a:solidFill>
                  <a:schemeClr val="tx1"/>
                </a:solidFill>
                <a:latin typeface="Arial" panose="020B0604020202020204" pitchFamily="34" charset="0"/>
                <a:cs typeface="Arial" panose="020B0604020202020204" pitchFamily="34" charset="0"/>
              </a:rPr>
              <a:t> = formas</a:t>
            </a:r>
          </a:p>
          <a:p>
            <a:pPr algn="ctr"/>
            <a:r>
              <a:rPr lang="es-MX" sz="1050" b="1" u="sng" dirty="0" smtClean="0">
                <a:solidFill>
                  <a:schemeClr val="tx1"/>
                </a:solidFill>
                <a:latin typeface="Arial" panose="020B0604020202020204" pitchFamily="34" charset="0"/>
                <a:cs typeface="Arial" panose="020B0604020202020204" pitchFamily="34" charset="0"/>
              </a:rPr>
              <a:t>Líneas de acción </a:t>
            </a:r>
            <a:r>
              <a:rPr lang="es-MX" sz="1050" b="1" dirty="0" smtClean="0">
                <a:solidFill>
                  <a:schemeClr val="tx1"/>
                </a:solidFill>
                <a:latin typeface="Arial" panose="020B0604020202020204" pitchFamily="34" charset="0"/>
                <a:cs typeface="Arial" panose="020B0604020202020204" pitchFamily="34" charset="0"/>
              </a:rPr>
              <a:t>= hechos </a:t>
            </a:r>
          </a:p>
          <a:p>
            <a:pPr algn="ctr"/>
            <a:r>
              <a:rPr lang="es-MX" sz="1050" b="1" u="sng" dirty="0" smtClean="0">
                <a:solidFill>
                  <a:schemeClr val="tx1"/>
                </a:solidFill>
                <a:latin typeface="Arial" panose="020B0604020202020204" pitchFamily="34" charset="0"/>
                <a:cs typeface="Arial" panose="020B0604020202020204" pitchFamily="34" charset="0"/>
              </a:rPr>
              <a:t>Evaluación</a:t>
            </a:r>
            <a:r>
              <a:rPr lang="es-MX" sz="1050" b="1" dirty="0" smtClean="0">
                <a:solidFill>
                  <a:schemeClr val="tx1"/>
                </a:solidFill>
                <a:latin typeface="Arial" panose="020B0604020202020204" pitchFamily="34" charset="0"/>
                <a:cs typeface="Arial" panose="020B0604020202020204" pitchFamily="34" charset="0"/>
              </a:rPr>
              <a:t> = supervisión o inspección </a:t>
            </a:r>
          </a:p>
          <a:p>
            <a:pPr algn="ctr"/>
            <a:r>
              <a:rPr lang="es-MX" sz="1050" b="1" dirty="0" smtClean="0">
                <a:solidFill>
                  <a:schemeClr val="tx1"/>
                </a:solidFill>
                <a:latin typeface="Arial" panose="020B0604020202020204" pitchFamily="34" charset="0"/>
                <a:cs typeface="Arial" panose="020B0604020202020204" pitchFamily="34" charset="0"/>
              </a:rPr>
              <a:t>Realimentación</a:t>
            </a:r>
            <a:r>
              <a:rPr lang="es-MX" sz="1050" b="1" dirty="0">
                <a:solidFill>
                  <a:schemeClr val="tx1"/>
                </a:solidFill>
                <a:latin typeface="Arial" panose="020B0604020202020204" pitchFamily="34" charset="0"/>
                <a:cs typeface="Arial" panose="020B0604020202020204" pitchFamily="34" charset="0"/>
              </a:rPr>
              <a:t> </a:t>
            </a:r>
            <a:r>
              <a:rPr lang="es-MX" sz="1050" b="1" dirty="0" smtClean="0">
                <a:solidFill>
                  <a:schemeClr val="tx1"/>
                </a:solidFill>
                <a:latin typeface="Arial" panose="020B0604020202020204" pitchFamily="34" charset="0"/>
                <a:cs typeface="Arial" panose="020B0604020202020204" pitchFamily="34" charset="0"/>
              </a:rPr>
              <a:t>= fortalecimiento del proceso</a:t>
            </a:r>
            <a:endParaRPr lang="es-MX" sz="1050" dirty="0">
              <a:solidFill>
                <a:schemeClr val="tx1"/>
              </a:solidFill>
            </a:endParaRPr>
          </a:p>
        </p:txBody>
      </p:sp>
      <p:pic>
        <p:nvPicPr>
          <p:cNvPr id="1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6" y="3195013"/>
            <a:ext cx="1002844" cy="1086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6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Rectángulo 4"/>
          <p:cNvSpPr/>
          <p:nvPr/>
        </p:nvSpPr>
        <p:spPr>
          <a:xfrm>
            <a:off x="333286" y="154462"/>
            <a:ext cx="8571432" cy="6850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pPr>
            <a:r>
              <a:rPr lang="es-MX" sz="1800" b="1" dirty="0">
                <a:solidFill>
                  <a:schemeClr val="tx1"/>
                </a:solidFill>
                <a:latin typeface="Arial" panose="020B0604020202020204" pitchFamily="34" charset="0"/>
                <a:cs typeface="Arial" panose="020B0604020202020204" pitchFamily="34" charset="0"/>
              </a:rPr>
              <a:t>Manuales de </a:t>
            </a:r>
            <a:r>
              <a:rPr lang="es-MX" sz="1800" b="1" u="sng" dirty="0">
                <a:solidFill>
                  <a:schemeClr val="tx1"/>
                </a:solidFill>
                <a:latin typeface="Arial" panose="020B0604020202020204" pitchFamily="34" charset="0"/>
                <a:cs typeface="Arial" panose="020B0604020202020204" pitchFamily="34" charset="0"/>
              </a:rPr>
              <a:t>organización</a:t>
            </a:r>
            <a:r>
              <a:rPr lang="es-MX" sz="1800" b="1" dirty="0">
                <a:solidFill>
                  <a:schemeClr val="tx1"/>
                </a:solidFill>
                <a:latin typeface="Arial" panose="020B0604020202020204" pitchFamily="34" charset="0"/>
                <a:cs typeface="Arial" panose="020B0604020202020204" pitchFamily="34" charset="0"/>
              </a:rPr>
              <a:t> y </a:t>
            </a:r>
            <a:r>
              <a:rPr lang="es-MX" sz="1800" b="1" u="sng" dirty="0">
                <a:solidFill>
                  <a:schemeClr val="tx1"/>
                </a:solidFill>
                <a:latin typeface="Arial" panose="020B0604020202020204" pitchFamily="34" charset="0"/>
                <a:cs typeface="Arial" panose="020B0604020202020204" pitchFamily="34" charset="0"/>
              </a:rPr>
              <a:t>procedimientos</a:t>
            </a:r>
            <a:r>
              <a:rPr lang="es-MX" sz="1800" b="1" dirty="0">
                <a:solidFill>
                  <a:schemeClr val="tx1"/>
                </a:solidFill>
                <a:latin typeface="Arial" panose="020B0604020202020204" pitchFamily="34" charset="0"/>
                <a:cs typeface="Arial" panose="020B0604020202020204" pitchFamily="34" charset="0"/>
              </a:rPr>
              <a:t> en los organismos públicos como: comisiones, consejos, direcciones, coordinaciones</a:t>
            </a:r>
          </a:p>
        </p:txBody>
      </p:sp>
      <p:sp>
        <p:nvSpPr>
          <p:cNvPr id="8" name="Rectángulo 7"/>
          <p:cNvSpPr/>
          <p:nvPr/>
        </p:nvSpPr>
        <p:spPr>
          <a:xfrm>
            <a:off x="529433" y="1145828"/>
            <a:ext cx="8375285"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sz="2000" b="1" dirty="0">
                <a:solidFill>
                  <a:schemeClr val="tx1"/>
                </a:solidFill>
                <a:latin typeface="arial" panose="020B0604020202020204" pitchFamily="34" charset="0"/>
              </a:rPr>
              <a:t>El Manual de Organización y Funciones (MOF) es un documento técnico normativo de gestión institucional donde se describe y establece la función básica, las funciones específicas, las relaciones de autoridad, dependencia y coordinación, así cómo los requisitos de los cargos o puestos de trabajo.</a:t>
            </a:r>
            <a:endParaRPr lang="es-MX" sz="2000" b="1" dirty="0">
              <a:solidFill>
                <a:schemeClr val="tx1"/>
              </a:solidFill>
            </a:endParaRPr>
          </a:p>
        </p:txBody>
      </p:sp>
      <p:pic>
        <p:nvPicPr>
          <p:cNvPr id="4100"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213342"/>
            <a:ext cx="1682750" cy="1717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500" y="29241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550" y="3076526"/>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7"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2" y="413657"/>
            <a:ext cx="8788652" cy="4456794"/>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Google Shape;69;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dirty="0"/>
          </a:p>
        </p:txBody>
      </p:sp>
      <p:graphicFrame>
        <p:nvGraphicFramePr>
          <p:cNvPr id="5" name="Tabla 4"/>
          <p:cNvGraphicFramePr>
            <a:graphicFrameLocks noGrp="1"/>
          </p:cNvGraphicFramePr>
          <p:nvPr>
            <p:extLst>
              <p:ext uri="{D42A27DB-BD31-4B8C-83A1-F6EECF244321}">
                <p14:modId xmlns:p14="http://schemas.microsoft.com/office/powerpoint/2010/main" val="515254223"/>
              </p:ext>
            </p:extLst>
          </p:nvPr>
        </p:nvGraphicFramePr>
        <p:xfrm>
          <a:off x="1190784" y="316308"/>
          <a:ext cx="7289800" cy="525907"/>
        </p:xfrm>
        <a:graphic>
          <a:graphicData uri="http://schemas.openxmlformats.org/drawingml/2006/table">
            <a:tbl>
              <a:tblPr firstRow="1" firstCol="1" bandRow="1">
                <a:tableStyleId>{C5C33C1C-DD71-4349-87E3-B8AEB6F8ED66}</a:tableStyleId>
              </a:tblPr>
              <a:tblGrid>
                <a:gridCol w="1192571"/>
                <a:gridCol w="6097229"/>
              </a:tblGrid>
              <a:tr h="210133">
                <a:tc>
                  <a:txBody>
                    <a:bodyPr/>
                    <a:lstStyle/>
                    <a:p>
                      <a:pPr algn="ctr">
                        <a:lnSpc>
                          <a:spcPct val="107000"/>
                        </a:lnSpc>
                        <a:spcAft>
                          <a:spcPts val="0"/>
                        </a:spcAft>
                      </a:pPr>
                      <a:r>
                        <a:rPr lang="es-ES" sz="1100" b="1" dirty="0">
                          <a:ln>
                            <a:noFill/>
                          </a:ln>
                          <a:solidFill>
                            <a:sysClr val="windowText" lastClr="000000"/>
                          </a:solidFill>
                          <a:effectLst/>
                        </a:rPr>
                        <a:t>PRIMERA SESION </a:t>
                      </a:r>
                      <a:endParaRPr lang="es-MX" sz="1400" b="1" dirty="0">
                        <a:ln>
                          <a:noFill/>
                        </a:ln>
                        <a:solidFill>
                          <a:sysClr val="windowText" lastClr="000000"/>
                        </a:solidFill>
                        <a:effectLst/>
                      </a:endParaRPr>
                    </a:p>
                    <a:p>
                      <a:pPr algn="ctr">
                        <a:lnSpc>
                          <a:spcPct val="107000"/>
                        </a:lnSpc>
                        <a:spcAft>
                          <a:spcPts val="0"/>
                        </a:spcAft>
                      </a:pPr>
                      <a:r>
                        <a:rPr lang="es-ES" sz="1100" b="1" dirty="0">
                          <a:ln>
                            <a:noFill/>
                          </a:ln>
                          <a:solidFill>
                            <a:sysClr val="windowText" lastClr="000000"/>
                          </a:solidFill>
                          <a:effectLst/>
                        </a:rPr>
                        <a:t>09:00 </a:t>
                      </a:r>
                      <a:r>
                        <a:rPr lang="es-ES" sz="1100" b="1" dirty="0" smtClean="0">
                          <a:ln>
                            <a:noFill/>
                          </a:ln>
                          <a:solidFill>
                            <a:sysClr val="windowText" lastClr="000000"/>
                          </a:solidFill>
                          <a:effectLst/>
                        </a:rPr>
                        <a:t>- </a:t>
                      </a:r>
                      <a:r>
                        <a:rPr lang="es-ES" sz="1100" b="1" dirty="0">
                          <a:ln>
                            <a:noFill/>
                          </a:ln>
                          <a:solidFill>
                            <a:sysClr val="windowText" lastClr="000000"/>
                          </a:solidFill>
                          <a:effectLst/>
                        </a:rPr>
                        <a:t>09:50</a:t>
                      </a:r>
                      <a:endParaRPr lang="es-MX" sz="1400" b="1" dirty="0">
                        <a:ln>
                          <a:noFill/>
                        </a:ln>
                        <a:solidFill>
                          <a:sysClr val="windowText" lastClr="000000"/>
                        </a:solidFill>
                        <a:effectLst/>
                        <a:latin typeface="Times New Roman" panose="02020603050405020304" pitchFamily="18" charset="0"/>
                        <a:ea typeface="Times New Roman" panose="02020603050405020304" pitchFamily="18" charset="0"/>
                      </a:endParaRPr>
                    </a:p>
                  </a:txBody>
                  <a:tcPr marL="40167" marR="40167" marT="0" marB="0">
                    <a:noFill/>
                  </a:tcPr>
                </a:tc>
                <a:tc>
                  <a:txBody>
                    <a:bodyPr/>
                    <a:lstStyle/>
                    <a:p>
                      <a:pPr algn="just">
                        <a:lnSpc>
                          <a:spcPct val="107000"/>
                        </a:lnSpc>
                        <a:spcAft>
                          <a:spcPts val="0"/>
                        </a:spcAft>
                      </a:pPr>
                      <a:r>
                        <a:rPr lang="es-MX" sz="1200" b="1" dirty="0">
                          <a:ln>
                            <a:noFill/>
                          </a:ln>
                          <a:solidFill>
                            <a:sysClr val="windowText" lastClr="000000"/>
                          </a:solidFill>
                          <a:effectLst/>
                        </a:rPr>
                        <a:t>1.- Estatus previo de la gobernanza mexiquense, políticas públicas y motivos sociales de cambio político, necesidades apremiantes de los sectores sociales</a:t>
                      </a:r>
                      <a:endParaRPr lang="es-MX" sz="1400" b="1" dirty="0">
                        <a:ln>
                          <a:noFill/>
                        </a:ln>
                        <a:solidFill>
                          <a:sysClr val="windowText" lastClr="000000"/>
                        </a:solidFill>
                        <a:effectLst/>
                        <a:latin typeface="Times New Roman" panose="02020603050405020304" pitchFamily="18" charset="0"/>
                        <a:ea typeface="Times New Roman" panose="02020603050405020304" pitchFamily="18" charset="0"/>
                      </a:endParaRPr>
                    </a:p>
                  </a:txBody>
                  <a:tcPr marL="40167" marR="40167" marT="0" marB="0">
                    <a:no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13456969"/>
              </p:ext>
            </p:extLst>
          </p:nvPr>
        </p:nvGraphicFramePr>
        <p:xfrm>
          <a:off x="164388" y="983090"/>
          <a:ext cx="8864896" cy="1809909"/>
        </p:xfrm>
        <a:graphic>
          <a:graphicData uri="http://schemas.openxmlformats.org/drawingml/2006/table">
            <a:tbl>
              <a:tblPr firstRow="1" firstCol="1" bandRow="1">
                <a:tableStyleId>{C5C33C1C-DD71-4349-87E3-B8AEB6F8ED66}</a:tableStyleId>
              </a:tblPr>
              <a:tblGrid>
                <a:gridCol w="8864896"/>
              </a:tblGrid>
              <a:tr h="264509">
                <a:tc>
                  <a:txBody>
                    <a:bodyPr/>
                    <a:lstStyle/>
                    <a:p>
                      <a:pPr algn="ctr">
                        <a:lnSpc>
                          <a:spcPct val="107000"/>
                        </a:lnSpc>
                        <a:spcAft>
                          <a:spcPts val="0"/>
                        </a:spcAft>
                      </a:pPr>
                      <a:r>
                        <a:rPr lang="es-MX" sz="1400" b="1" dirty="0" smtClean="0">
                          <a:ln>
                            <a:noFill/>
                          </a:ln>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ANTECEDENTES</a:t>
                      </a:r>
                      <a:r>
                        <a:rPr lang="es-MX" sz="1400" b="1" baseline="0" dirty="0" smtClean="0">
                          <a:ln>
                            <a:noFill/>
                          </a:ln>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 DE LA A.P. DESDE LA PERSPECTIVA DE LAS AUT. AUXILIARES </a:t>
                      </a:r>
                      <a:endParaRPr lang="es-MX" sz="1400" b="1" dirty="0">
                        <a:ln>
                          <a:noFill/>
                        </a:ln>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0167" marR="40167" marT="0" marB="0">
                    <a:noFill/>
                  </a:tcPr>
                </a:tc>
              </a:tr>
              <a:tr h="774389">
                <a:tc>
                  <a:txBody>
                    <a:bodyPr/>
                    <a:lstStyle/>
                    <a:p>
                      <a:pPr marL="87313" indent="0" algn="just">
                        <a:lnSpc>
                          <a:spcPct val="107000"/>
                        </a:lnSpc>
                        <a:spcAft>
                          <a:spcPts val="0"/>
                        </a:spcAft>
                      </a:pPr>
                      <a:r>
                        <a:rPr lang="es-ES" sz="1600" dirty="0" smtClean="0">
                          <a:ln>
                            <a:noFill/>
                          </a:ln>
                          <a:solidFill>
                            <a:sysClr val="windowText" lastClr="000000"/>
                          </a:solidFill>
                          <a:effectLst/>
                        </a:rPr>
                        <a:t>L</a:t>
                      </a:r>
                      <a:r>
                        <a:rPr lang="es-ES" sz="1600" dirty="0" smtClean="0">
                          <a:ln>
                            <a:noFill/>
                          </a:ln>
                          <a:solidFill>
                            <a:sysClr val="windowText" lastClr="000000"/>
                          </a:solidFill>
                          <a:effectLst/>
                          <a:latin typeface="+mn-lt"/>
                        </a:rPr>
                        <a:t>os alumnos asistentes realizarán un estudio respecto</a:t>
                      </a:r>
                      <a:r>
                        <a:rPr lang="es-ES" sz="1600" baseline="0" dirty="0" smtClean="0">
                          <a:ln>
                            <a:noFill/>
                          </a:ln>
                          <a:solidFill>
                            <a:sysClr val="windowText" lastClr="000000"/>
                          </a:solidFill>
                          <a:effectLst/>
                          <a:latin typeface="+mn-lt"/>
                        </a:rPr>
                        <a:t> de los números de </a:t>
                      </a:r>
                      <a:r>
                        <a:rPr lang="es-ES" sz="1600" baseline="0" dirty="0" smtClean="0">
                          <a:ln>
                            <a:noFill/>
                          </a:ln>
                          <a:solidFill>
                            <a:sysClr val="windowText" lastClr="000000"/>
                          </a:solidFill>
                          <a:effectLst/>
                          <a:latin typeface="+mn-lt"/>
                          <a:ea typeface="Times New Roman" panose="02020603050405020304" pitchFamily="18" charset="0"/>
                        </a:rPr>
                        <a:t>Delegaciones, Subdelegaciones y </a:t>
                      </a:r>
                      <a:r>
                        <a:rPr lang="es-ES" sz="1600" baseline="0" dirty="0" err="1" smtClean="0">
                          <a:ln>
                            <a:noFill/>
                          </a:ln>
                          <a:solidFill>
                            <a:sysClr val="windowText" lastClr="000000"/>
                          </a:solidFill>
                          <a:effectLst/>
                          <a:latin typeface="+mn-lt"/>
                          <a:ea typeface="Times New Roman" panose="02020603050405020304" pitchFamily="18" charset="0"/>
                        </a:rPr>
                        <a:t>Copacis</a:t>
                      </a:r>
                      <a:r>
                        <a:rPr lang="es-ES" sz="1600" baseline="0" dirty="0" smtClean="0">
                          <a:ln>
                            <a:noFill/>
                          </a:ln>
                          <a:solidFill>
                            <a:sysClr val="windowText" lastClr="000000"/>
                          </a:solidFill>
                          <a:effectLst/>
                          <a:latin typeface="+mn-lt"/>
                          <a:ea typeface="Times New Roman" panose="02020603050405020304" pitchFamily="18" charset="0"/>
                        </a:rPr>
                        <a:t>, considerando el marco de organización política de carácter internacional, nacional y estatal tratando de identificar las funciones, identidad, vínculo y/o pertenencia de los organismos internacionales con las necesidades sociales en las jurisdicciones territoriales de las autoridades auxiliares en los 125 municipios del Estado de Mx </a:t>
                      </a:r>
                      <a:endParaRPr lang="es-MX" sz="1600" dirty="0">
                        <a:ln>
                          <a:noFill/>
                        </a:ln>
                        <a:solidFill>
                          <a:sysClr val="windowText" lastClr="000000"/>
                        </a:solidFill>
                        <a:effectLst/>
                        <a:latin typeface="+mn-lt"/>
                        <a:ea typeface="Times New Roman" panose="02020603050405020304" pitchFamily="18" charset="0"/>
                      </a:endParaRPr>
                    </a:p>
                  </a:txBody>
                  <a:tcPr marL="40167" marR="40167" marT="0" marB="0">
                    <a:noFill/>
                  </a:tcPr>
                </a:tc>
              </a:tr>
            </a:tbl>
          </a:graphicData>
        </a:graphic>
      </p:graphicFrame>
      <p:sp>
        <p:nvSpPr>
          <p:cNvPr id="2" name="Rectángulo 1"/>
          <p:cNvSpPr/>
          <p:nvPr/>
        </p:nvSpPr>
        <p:spPr>
          <a:xfrm>
            <a:off x="472611" y="2951612"/>
            <a:ext cx="2641504" cy="1754326"/>
          </a:xfrm>
          <a:prstGeom prst="rect">
            <a:avLst/>
          </a:prstGeom>
          <a:noFill/>
        </p:spPr>
        <p:txBody>
          <a:bodyPr wrap="square">
            <a:spAutoFit/>
          </a:bodyPr>
          <a:lstStyle/>
          <a:p>
            <a:r>
              <a:rPr lang="es-MX" sz="1800" b="1" u="sng" dirty="0" smtClean="0">
                <a:solidFill>
                  <a:schemeClr val="tx1"/>
                </a:solidFill>
                <a:latin typeface="Arial" panose="020B0604020202020204" pitchFamily="34" charset="0"/>
                <a:hlinkClick r:id="rId3"/>
              </a:rPr>
              <a:t>Total: 194 Países </a:t>
            </a:r>
          </a:p>
          <a:p>
            <a:pPr>
              <a:buFont typeface="Arial" panose="020B0604020202020204" pitchFamily="34" charset="0"/>
              <a:buChar char="•"/>
            </a:pPr>
            <a:r>
              <a:rPr lang="es-MX" sz="1800" b="1" u="sng" dirty="0" smtClean="0">
                <a:solidFill>
                  <a:schemeClr val="tx1"/>
                </a:solidFill>
                <a:latin typeface="Arial" panose="020B0604020202020204" pitchFamily="34" charset="0"/>
                <a:hlinkClick r:id="rId3"/>
              </a:rPr>
              <a:t>Europa</a:t>
            </a:r>
            <a:r>
              <a:rPr lang="es-MX" sz="1800" b="1" u="sng" dirty="0">
                <a:solidFill>
                  <a:schemeClr val="tx1"/>
                </a:solidFill>
                <a:latin typeface="Arial" panose="020B0604020202020204" pitchFamily="34" charset="0"/>
                <a:hlinkClick r:id="rId3"/>
              </a:rPr>
              <a:t> (50 países)</a:t>
            </a:r>
            <a:r>
              <a:rPr lang="es-MX" sz="1800" b="1" u="sng" dirty="0">
                <a:solidFill>
                  <a:schemeClr val="tx1"/>
                </a:solidFill>
                <a:latin typeface="Arial" panose="020B0604020202020204" pitchFamily="34" charset="0"/>
              </a:rPr>
              <a:t> *</a:t>
            </a:r>
          </a:p>
          <a:p>
            <a:pPr>
              <a:buFont typeface="Arial" panose="020B0604020202020204" pitchFamily="34" charset="0"/>
              <a:buChar char="•"/>
            </a:pPr>
            <a:r>
              <a:rPr lang="es-MX" sz="1800" b="1" u="sng" dirty="0">
                <a:solidFill>
                  <a:schemeClr val="tx1"/>
                </a:solidFill>
                <a:latin typeface="Arial" panose="020B0604020202020204" pitchFamily="34" charset="0"/>
                <a:hlinkClick r:id="rId4"/>
              </a:rPr>
              <a:t>América (35 países)</a:t>
            </a:r>
            <a:endParaRPr lang="es-MX" sz="1800" b="1" u="sng" dirty="0">
              <a:solidFill>
                <a:schemeClr val="tx1"/>
              </a:solidFill>
              <a:latin typeface="Arial" panose="020B0604020202020204" pitchFamily="34" charset="0"/>
            </a:endParaRPr>
          </a:p>
          <a:p>
            <a:pPr>
              <a:buFont typeface="Arial" panose="020B0604020202020204" pitchFamily="34" charset="0"/>
              <a:buChar char="•"/>
            </a:pPr>
            <a:r>
              <a:rPr lang="es-MX" sz="1800" b="1" u="sng" dirty="0">
                <a:solidFill>
                  <a:schemeClr val="tx1"/>
                </a:solidFill>
                <a:latin typeface="Arial" panose="020B0604020202020204" pitchFamily="34" charset="0"/>
                <a:hlinkClick r:id="rId5"/>
              </a:rPr>
              <a:t>Asia (48 países)</a:t>
            </a:r>
            <a:r>
              <a:rPr lang="es-MX" sz="1800" b="1" u="sng" dirty="0">
                <a:solidFill>
                  <a:schemeClr val="tx1"/>
                </a:solidFill>
                <a:latin typeface="Arial" panose="020B0604020202020204" pitchFamily="34" charset="0"/>
              </a:rPr>
              <a:t> *</a:t>
            </a:r>
          </a:p>
          <a:p>
            <a:pPr>
              <a:buFont typeface="Arial" panose="020B0604020202020204" pitchFamily="34" charset="0"/>
              <a:buChar char="•"/>
            </a:pPr>
            <a:r>
              <a:rPr lang="es-MX" sz="1800" b="1" u="sng" dirty="0">
                <a:solidFill>
                  <a:schemeClr val="tx1"/>
                </a:solidFill>
                <a:latin typeface="Arial" panose="020B0604020202020204" pitchFamily="34" charset="0"/>
                <a:hlinkClick r:id="rId6"/>
              </a:rPr>
              <a:t>África (54 países)</a:t>
            </a:r>
            <a:endParaRPr lang="es-MX" sz="1800" b="1" u="sng" dirty="0">
              <a:solidFill>
                <a:schemeClr val="tx1"/>
              </a:solidFill>
              <a:latin typeface="Arial" panose="020B0604020202020204" pitchFamily="34" charset="0"/>
            </a:endParaRPr>
          </a:p>
          <a:p>
            <a:pPr>
              <a:buFont typeface="Arial" panose="020B0604020202020204" pitchFamily="34" charset="0"/>
              <a:buChar char="•"/>
            </a:pPr>
            <a:r>
              <a:rPr lang="es-MX" sz="1800" b="1" u="sng" dirty="0">
                <a:solidFill>
                  <a:schemeClr val="tx1"/>
                </a:solidFill>
                <a:latin typeface="Arial" panose="020B0604020202020204" pitchFamily="34" charset="0"/>
                <a:hlinkClick r:id="rId7"/>
              </a:rPr>
              <a:t>Oceanía (14 países)</a:t>
            </a:r>
            <a:endParaRPr lang="es-MX" sz="1800" b="1" u="sng" dirty="0">
              <a:solidFill>
                <a:schemeClr val="tx1"/>
              </a:solidFill>
              <a:latin typeface="Arial" panose="020B0604020202020204" pitchFamily="34" charset="0"/>
            </a:endParaRPr>
          </a:p>
        </p:txBody>
      </p:sp>
      <p:sp>
        <p:nvSpPr>
          <p:cNvPr id="3" name="Rectángulo 2"/>
          <p:cNvSpPr/>
          <p:nvPr/>
        </p:nvSpPr>
        <p:spPr>
          <a:xfrm>
            <a:off x="3688423" y="2890056"/>
            <a:ext cx="5230898" cy="1815882"/>
          </a:xfrm>
          <a:prstGeom prst="rect">
            <a:avLst/>
          </a:prstGeom>
          <a:noFill/>
        </p:spPr>
        <p:txBody>
          <a:bodyPr wrap="square">
            <a:spAutoFit/>
          </a:bodyPr>
          <a:lstStyle/>
          <a:p>
            <a:r>
              <a:rPr lang="es-MX" sz="1600" b="1" dirty="0">
                <a:solidFill>
                  <a:schemeClr val="tx1">
                    <a:lumMod val="75000"/>
                    <a:lumOff val="25000"/>
                  </a:schemeClr>
                </a:solidFill>
                <a:latin typeface="Arial" panose="020B0604020202020204" pitchFamily="34" charset="0"/>
              </a:rPr>
              <a:t>Los principales órganos de la ONU son </a:t>
            </a:r>
            <a:r>
              <a:rPr lang="es-MX" sz="1600" b="1" dirty="0" smtClean="0">
                <a:solidFill>
                  <a:schemeClr val="tx1">
                    <a:lumMod val="75000"/>
                    <a:lumOff val="25000"/>
                  </a:schemeClr>
                </a:solidFill>
                <a:latin typeface="Arial" panose="020B0604020202020204" pitchFamily="34" charset="0"/>
              </a:rPr>
              <a:t>la:</a:t>
            </a:r>
          </a:p>
          <a:p>
            <a:r>
              <a:rPr lang="es-MX" sz="1600" b="1" dirty="0">
                <a:solidFill>
                  <a:schemeClr val="tx1">
                    <a:lumMod val="75000"/>
                    <a:lumOff val="25000"/>
                  </a:schemeClr>
                </a:solidFill>
                <a:latin typeface="Arial" panose="020B0604020202020204" pitchFamily="34" charset="0"/>
              </a:rPr>
              <a:t> </a:t>
            </a:r>
            <a:r>
              <a:rPr lang="es-MX" sz="1600" b="1" dirty="0">
                <a:solidFill>
                  <a:schemeClr val="tx1">
                    <a:lumMod val="75000"/>
                    <a:lumOff val="25000"/>
                  </a:schemeClr>
                </a:solidFill>
                <a:latin typeface="Arial" panose="020B0604020202020204" pitchFamily="34" charset="0"/>
                <a:hlinkClick r:id="rId8" tooltip="Asamblea General de las Naciones Unidas"/>
              </a:rPr>
              <a:t>Asamblea General</a:t>
            </a:r>
            <a:r>
              <a:rPr lang="es-MX" sz="1600" b="1" dirty="0">
                <a:solidFill>
                  <a:schemeClr val="tx1">
                    <a:lumMod val="75000"/>
                    <a:lumOff val="25000"/>
                  </a:schemeClr>
                </a:solidFill>
                <a:latin typeface="Arial" panose="020B0604020202020204" pitchFamily="34" charset="0"/>
              </a:rPr>
              <a:t>, </a:t>
            </a:r>
            <a:endParaRPr lang="es-MX" sz="1600" b="1" dirty="0" smtClean="0">
              <a:solidFill>
                <a:schemeClr val="tx1">
                  <a:lumMod val="75000"/>
                  <a:lumOff val="25000"/>
                </a:schemeClr>
              </a:solidFill>
              <a:latin typeface="Arial" panose="020B0604020202020204" pitchFamily="34" charset="0"/>
            </a:endParaRPr>
          </a:p>
          <a:p>
            <a:r>
              <a:rPr lang="es-MX" sz="1600" b="1" dirty="0" smtClean="0">
                <a:solidFill>
                  <a:schemeClr val="tx1">
                    <a:lumMod val="75000"/>
                    <a:lumOff val="25000"/>
                  </a:schemeClr>
                </a:solidFill>
                <a:latin typeface="Arial" panose="020B0604020202020204" pitchFamily="34" charset="0"/>
                <a:hlinkClick r:id="rId9" tooltip="Consejo de Seguridad de Naciones Unidas"/>
              </a:rPr>
              <a:t>Consejo </a:t>
            </a:r>
            <a:r>
              <a:rPr lang="es-MX" sz="1600" b="1" dirty="0">
                <a:solidFill>
                  <a:schemeClr val="tx1">
                    <a:lumMod val="75000"/>
                    <a:lumOff val="25000"/>
                  </a:schemeClr>
                </a:solidFill>
                <a:latin typeface="Arial" panose="020B0604020202020204" pitchFamily="34" charset="0"/>
                <a:hlinkClick r:id="rId9" tooltip="Consejo de Seguridad de Naciones Unidas"/>
              </a:rPr>
              <a:t>de Seguridad</a:t>
            </a:r>
            <a:r>
              <a:rPr lang="es-MX" sz="1600" b="1" dirty="0">
                <a:solidFill>
                  <a:schemeClr val="tx1">
                    <a:lumMod val="75000"/>
                    <a:lumOff val="25000"/>
                  </a:schemeClr>
                </a:solidFill>
                <a:latin typeface="Arial" panose="020B0604020202020204" pitchFamily="34" charset="0"/>
              </a:rPr>
              <a:t>, </a:t>
            </a:r>
            <a:endParaRPr lang="es-MX" sz="1600" b="1" dirty="0" smtClean="0">
              <a:solidFill>
                <a:schemeClr val="tx1">
                  <a:lumMod val="75000"/>
                  <a:lumOff val="25000"/>
                </a:schemeClr>
              </a:solidFill>
              <a:latin typeface="Arial" panose="020B0604020202020204" pitchFamily="34" charset="0"/>
            </a:endParaRPr>
          </a:p>
          <a:p>
            <a:r>
              <a:rPr lang="es-MX" sz="1600" b="1" dirty="0" smtClean="0">
                <a:solidFill>
                  <a:schemeClr val="tx1">
                    <a:lumMod val="75000"/>
                    <a:lumOff val="25000"/>
                  </a:schemeClr>
                </a:solidFill>
                <a:latin typeface="Arial" panose="020B0604020202020204" pitchFamily="34" charset="0"/>
                <a:hlinkClick r:id="rId10" tooltip="Consejo Económico y Social de las Naciones Unidas"/>
              </a:rPr>
              <a:t>Consejo </a:t>
            </a:r>
            <a:r>
              <a:rPr lang="es-MX" sz="1600" b="1" dirty="0">
                <a:solidFill>
                  <a:schemeClr val="tx1">
                    <a:lumMod val="75000"/>
                    <a:lumOff val="25000"/>
                  </a:schemeClr>
                </a:solidFill>
                <a:latin typeface="Arial" panose="020B0604020202020204" pitchFamily="34" charset="0"/>
                <a:hlinkClick r:id="rId10" tooltip="Consejo Económico y Social de las Naciones Unidas"/>
              </a:rPr>
              <a:t>Económico y Social</a:t>
            </a:r>
            <a:r>
              <a:rPr lang="es-MX" sz="1600" b="1" dirty="0">
                <a:solidFill>
                  <a:schemeClr val="tx1">
                    <a:lumMod val="75000"/>
                    <a:lumOff val="25000"/>
                  </a:schemeClr>
                </a:solidFill>
                <a:latin typeface="Arial" panose="020B0604020202020204" pitchFamily="34" charset="0"/>
              </a:rPr>
              <a:t>, </a:t>
            </a:r>
            <a:endParaRPr lang="es-MX" sz="1600" b="1" dirty="0" smtClean="0">
              <a:solidFill>
                <a:schemeClr val="tx1">
                  <a:lumMod val="75000"/>
                  <a:lumOff val="25000"/>
                </a:schemeClr>
              </a:solidFill>
              <a:latin typeface="Arial" panose="020B0604020202020204" pitchFamily="34" charset="0"/>
            </a:endParaRPr>
          </a:p>
          <a:p>
            <a:r>
              <a:rPr lang="es-MX" sz="1600" b="1" dirty="0" smtClean="0">
                <a:solidFill>
                  <a:schemeClr val="tx1">
                    <a:lumMod val="75000"/>
                    <a:lumOff val="25000"/>
                  </a:schemeClr>
                </a:solidFill>
                <a:latin typeface="Arial" panose="020B0604020202020204" pitchFamily="34" charset="0"/>
                <a:hlinkClick r:id="rId11" tooltip="Secretaría General de Naciones Unidas"/>
              </a:rPr>
              <a:t>Secretaría </a:t>
            </a:r>
            <a:r>
              <a:rPr lang="es-MX" sz="1600" b="1" dirty="0">
                <a:solidFill>
                  <a:schemeClr val="tx1">
                    <a:lumMod val="75000"/>
                    <a:lumOff val="25000"/>
                  </a:schemeClr>
                </a:solidFill>
                <a:latin typeface="Arial" panose="020B0604020202020204" pitchFamily="34" charset="0"/>
                <a:hlinkClick r:id="rId11" tooltip="Secretaría General de Naciones Unidas"/>
              </a:rPr>
              <a:t>General</a:t>
            </a:r>
            <a:r>
              <a:rPr lang="es-MX" sz="1600" b="1" dirty="0">
                <a:solidFill>
                  <a:schemeClr val="tx1">
                    <a:lumMod val="75000"/>
                    <a:lumOff val="25000"/>
                  </a:schemeClr>
                </a:solidFill>
                <a:latin typeface="Arial" panose="020B0604020202020204" pitchFamily="34" charset="0"/>
              </a:rPr>
              <a:t>, </a:t>
            </a:r>
            <a:endParaRPr lang="es-MX" sz="1600" b="1" dirty="0" smtClean="0">
              <a:solidFill>
                <a:schemeClr val="tx1">
                  <a:lumMod val="75000"/>
                  <a:lumOff val="25000"/>
                </a:schemeClr>
              </a:solidFill>
              <a:latin typeface="Arial" panose="020B0604020202020204" pitchFamily="34" charset="0"/>
            </a:endParaRPr>
          </a:p>
          <a:p>
            <a:r>
              <a:rPr lang="es-MX" sz="1600" b="1" dirty="0" smtClean="0">
                <a:solidFill>
                  <a:schemeClr val="tx1">
                    <a:lumMod val="75000"/>
                    <a:lumOff val="25000"/>
                  </a:schemeClr>
                </a:solidFill>
                <a:latin typeface="Arial" panose="020B0604020202020204" pitchFamily="34" charset="0"/>
                <a:hlinkClick r:id="rId12" tooltip="Consejo de Administración Fiduciaria de las Naciones Unidas"/>
              </a:rPr>
              <a:t>Consejo </a:t>
            </a:r>
            <a:r>
              <a:rPr lang="es-MX" sz="1600" b="1" dirty="0">
                <a:solidFill>
                  <a:schemeClr val="tx1">
                    <a:lumMod val="75000"/>
                    <a:lumOff val="25000"/>
                  </a:schemeClr>
                </a:solidFill>
                <a:latin typeface="Arial" panose="020B0604020202020204" pitchFamily="34" charset="0"/>
                <a:hlinkClick r:id="rId12" tooltip="Consejo de Administración Fiduciaria de las Naciones Unidas"/>
              </a:rPr>
              <a:t>de Administración Fiduciaria</a:t>
            </a:r>
            <a:r>
              <a:rPr lang="es-MX" sz="1600" b="1" dirty="0">
                <a:solidFill>
                  <a:schemeClr val="tx1">
                    <a:lumMod val="75000"/>
                    <a:lumOff val="25000"/>
                  </a:schemeClr>
                </a:solidFill>
                <a:latin typeface="Arial" panose="020B0604020202020204" pitchFamily="34" charset="0"/>
              </a:rPr>
              <a:t> </a:t>
            </a:r>
            <a:endParaRPr lang="es-MX" sz="1600" b="1" dirty="0" smtClean="0">
              <a:solidFill>
                <a:schemeClr val="tx1">
                  <a:lumMod val="75000"/>
                  <a:lumOff val="25000"/>
                </a:schemeClr>
              </a:solidFill>
              <a:latin typeface="Arial" panose="020B0604020202020204" pitchFamily="34" charset="0"/>
            </a:endParaRPr>
          </a:p>
          <a:p>
            <a:r>
              <a:rPr lang="es-MX" sz="1600" b="1" u="sng" dirty="0" smtClean="0">
                <a:solidFill>
                  <a:schemeClr val="tx1">
                    <a:lumMod val="75000"/>
                    <a:lumOff val="25000"/>
                  </a:schemeClr>
                </a:solidFill>
                <a:latin typeface="Arial" panose="020B0604020202020204" pitchFamily="34" charset="0"/>
                <a:hlinkClick r:id="rId13"/>
              </a:rPr>
              <a:t>Corte </a:t>
            </a:r>
            <a:r>
              <a:rPr lang="es-MX" sz="1600" b="1" u="sng" dirty="0">
                <a:solidFill>
                  <a:schemeClr val="tx1">
                    <a:lumMod val="75000"/>
                    <a:lumOff val="25000"/>
                  </a:schemeClr>
                </a:solidFill>
                <a:latin typeface="Arial" panose="020B0604020202020204" pitchFamily="34" charset="0"/>
                <a:hlinkClick r:id="rId13"/>
              </a:rPr>
              <a:t>Internacional de Justicia</a:t>
            </a:r>
            <a:r>
              <a:rPr lang="es-MX" sz="1600" b="1" dirty="0">
                <a:solidFill>
                  <a:schemeClr val="tx1">
                    <a:lumMod val="75000"/>
                    <a:lumOff val="25000"/>
                  </a:schemeClr>
                </a:solidFill>
                <a:latin typeface="Arial" panose="020B0604020202020204" pitchFamily="34" charset="0"/>
              </a:rPr>
              <a:t>.</a:t>
            </a:r>
            <a:endParaRPr lang="es-MX" sz="1600" b="1" dirty="0">
              <a:solidFill>
                <a:schemeClr val="tx1">
                  <a:lumMod val="75000"/>
                  <a:lumOff val="25000"/>
                </a:schemeClr>
              </a:solidFill>
            </a:endParaRPr>
          </a:p>
        </p:txBody>
      </p:sp>
    </p:spTree>
    <p:extLst>
      <p:ext uri="{BB962C8B-B14F-4D97-AF65-F5344CB8AC3E}">
        <p14:creationId xmlns:p14="http://schemas.microsoft.com/office/powerpoint/2010/main" val="3811575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6" y="307975"/>
            <a:ext cx="86042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19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488" t="5070" r="3161" b="6974"/>
          <a:stretch/>
        </p:blipFill>
        <p:spPr>
          <a:xfrm>
            <a:off x="484095" y="245888"/>
            <a:ext cx="8483172" cy="4748733"/>
          </a:xfrm>
          <a:prstGeom prst="rect">
            <a:avLst/>
          </a:prstGeom>
        </p:spPr>
      </p:pic>
    </p:spTree>
    <p:extLst>
      <p:ext uri="{BB962C8B-B14F-4D97-AF65-F5344CB8AC3E}">
        <p14:creationId xmlns:p14="http://schemas.microsoft.com/office/powerpoint/2010/main" val="2377757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31" name="Google Shape;131;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2" name="Rectángulo 1"/>
          <p:cNvSpPr/>
          <p:nvPr/>
        </p:nvSpPr>
        <p:spPr>
          <a:xfrm>
            <a:off x="386028" y="149336"/>
            <a:ext cx="8643256" cy="45243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s-MX" b="1" i="1" dirty="0" smtClean="0">
                <a:solidFill>
                  <a:schemeClr val="tx1"/>
                </a:solidFill>
              </a:rPr>
              <a:t>MANUAL DE PROCEDIMIENTOS DE METEPEC ESTADO DE MÉXICO </a:t>
            </a:r>
          </a:p>
          <a:p>
            <a:r>
              <a:rPr lang="es-MX" b="1" dirty="0" smtClean="0">
                <a:solidFill>
                  <a:schemeClr val="tx1"/>
                </a:solidFill>
              </a:rPr>
              <a:t>Presentación</a:t>
            </a:r>
            <a:r>
              <a:rPr lang="es-MX" dirty="0" smtClean="0">
                <a:solidFill>
                  <a:schemeClr val="tx1"/>
                </a:solidFill>
              </a:rPr>
              <a:t> </a:t>
            </a:r>
          </a:p>
          <a:p>
            <a:r>
              <a:rPr lang="es-MX" sz="1300" dirty="0" smtClean="0">
                <a:solidFill>
                  <a:schemeClr val="tx1"/>
                </a:solidFill>
              </a:rPr>
              <a:t>Se </a:t>
            </a:r>
            <a:r>
              <a:rPr lang="es-MX" sz="1300" dirty="0">
                <a:solidFill>
                  <a:schemeClr val="tx1"/>
                </a:solidFill>
              </a:rPr>
              <a:t>presenta el </a:t>
            </a:r>
            <a:r>
              <a:rPr lang="es-MX" sz="1300" b="1" u="sng" dirty="0">
                <a:solidFill>
                  <a:schemeClr val="tx1"/>
                </a:solidFill>
              </a:rPr>
              <a:t>Manual de Procedimientos </a:t>
            </a:r>
            <a:r>
              <a:rPr lang="es-MX" sz="1300" dirty="0">
                <a:solidFill>
                  <a:schemeClr val="tx1"/>
                </a:solidFill>
              </a:rPr>
              <a:t>de la Dirección de Gobernación, con el </a:t>
            </a:r>
            <a:r>
              <a:rPr lang="es-MX" sz="1300" b="1" u="sng" dirty="0">
                <a:solidFill>
                  <a:schemeClr val="tx1"/>
                </a:solidFill>
              </a:rPr>
              <a:t>objetivo</a:t>
            </a:r>
            <a:r>
              <a:rPr lang="es-MX" sz="1300" dirty="0">
                <a:solidFill>
                  <a:schemeClr val="tx1"/>
                </a:solidFill>
              </a:rPr>
              <a:t> de dar cumplimiento a las disposiciones previstas para los ayuntamientos y presidente municipal en los artículos 31, fracción I; 48, fracción III; 86 y 89 de la </a:t>
            </a:r>
            <a:r>
              <a:rPr lang="es-MX" sz="1300" b="1" u="sng" dirty="0">
                <a:solidFill>
                  <a:schemeClr val="tx1"/>
                </a:solidFill>
              </a:rPr>
              <a:t>Ley Orgánica Municipal del Estado de México</a:t>
            </a:r>
            <a:r>
              <a:rPr lang="es-MX" sz="1300" dirty="0">
                <a:solidFill>
                  <a:schemeClr val="tx1"/>
                </a:solidFill>
              </a:rPr>
              <a:t>; y las consideradas para los titulares de las dependencias y organismos de la administración municipal de </a:t>
            </a:r>
            <a:r>
              <a:rPr lang="es-MX" sz="1300" b="1" u="sng" dirty="0">
                <a:solidFill>
                  <a:schemeClr val="tx1"/>
                </a:solidFill>
              </a:rPr>
              <a:t>Metepec</a:t>
            </a:r>
            <a:r>
              <a:rPr lang="es-MX" sz="1300" dirty="0">
                <a:solidFill>
                  <a:schemeClr val="tx1"/>
                </a:solidFill>
              </a:rPr>
              <a:t> en el artículo 3.29 fracción II del </a:t>
            </a:r>
            <a:r>
              <a:rPr lang="es-MX" sz="1300" b="1" u="sng" dirty="0">
                <a:solidFill>
                  <a:schemeClr val="tx1"/>
                </a:solidFill>
              </a:rPr>
              <a:t>Código de Reglamentación Municipal de Metepec</a:t>
            </a:r>
            <a:r>
              <a:rPr lang="es-MX" sz="1300" dirty="0">
                <a:solidFill>
                  <a:schemeClr val="tx1"/>
                </a:solidFill>
              </a:rPr>
              <a:t>, Estado de México; con el</a:t>
            </a:r>
            <a:r>
              <a:rPr lang="es-MX" sz="1300" b="1" dirty="0">
                <a:solidFill>
                  <a:schemeClr val="tx1"/>
                </a:solidFill>
              </a:rPr>
              <a:t> </a:t>
            </a:r>
            <a:r>
              <a:rPr lang="es-MX" sz="1300" b="1" u="sng" dirty="0">
                <a:solidFill>
                  <a:schemeClr val="tx1"/>
                </a:solidFill>
              </a:rPr>
              <a:t>propósito</a:t>
            </a:r>
            <a:r>
              <a:rPr lang="es-MX" sz="1300" b="1" dirty="0">
                <a:solidFill>
                  <a:schemeClr val="tx1"/>
                </a:solidFill>
              </a:rPr>
              <a:t> </a:t>
            </a:r>
            <a:r>
              <a:rPr lang="es-MX" sz="1300" dirty="0">
                <a:solidFill>
                  <a:schemeClr val="tx1"/>
                </a:solidFill>
              </a:rPr>
              <a:t>fundamental de establecer una </a:t>
            </a:r>
            <a:r>
              <a:rPr lang="es-MX" sz="1300" b="1" u="sng" dirty="0">
                <a:solidFill>
                  <a:schemeClr val="tx1"/>
                </a:solidFill>
              </a:rPr>
              <a:t>gestión gubernamental por resultados</a:t>
            </a:r>
            <a:r>
              <a:rPr lang="es-MX" sz="1300" dirty="0">
                <a:solidFill>
                  <a:schemeClr val="tx1"/>
                </a:solidFill>
              </a:rPr>
              <a:t>, en la cual existan </a:t>
            </a:r>
            <a:r>
              <a:rPr lang="es-MX" sz="1300" b="1" u="sng" dirty="0">
                <a:solidFill>
                  <a:schemeClr val="tx1"/>
                </a:solidFill>
              </a:rPr>
              <a:t>sistemas, estructuras y procedimientos </a:t>
            </a:r>
            <a:r>
              <a:rPr lang="es-MX" sz="1300" dirty="0">
                <a:solidFill>
                  <a:schemeClr val="tx1"/>
                </a:solidFill>
              </a:rPr>
              <a:t>de trabajo debidamente establecidos. </a:t>
            </a:r>
            <a:endParaRPr lang="es-MX" sz="1300" dirty="0" smtClean="0">
              <a:solidFill>
                <a:schemeClr val="tx1"/>
              </a:solidFill>
            </a:endParaRPr>
          </a:p>
          <a:p>
            <a:r>
              <a:rPr lang="es-MX" sz="1300" dirty="0" smtClean="0">
                <a:solidFill>
                  <a:schemeClr val="tx1"/>
                </a:solidFill>
              </a:rPr>
              <a:t>Bajo </a:t>
            </a:r>
            <a:r>
              <a:rPr lang="es-MX" sz="1300" dirty="0">
                <a:solidFill>
                  <a:schemeClr val="tx1"/>
                </a:solidFill>
              </a:rPr>
              <a:t>este esquema, los manuales de procedimientos </a:t>
            </a:r>
            <a:r>
              <a:rPr lang="es-MX" sz="1300" b="1" u="sng" dirty="0">
                <a:solidFill>
                  <a:schemeClr val="tx1"/>
                </a:solidFill>
              </a:rPr>
              <a:t>son instrumentos administrativos </a:t>
            </a:r>
            <a:r>
              <a:rPr lang="es-MX" sz="1300" dirty="0">
                <a:solidFill>
                  <a:schemeClr val="tx1"/>
                </a:solidFill>
              </a:rPr>
              <a:t>que apoyan el quehacer institucional y están considerados como documentos fundamentales para la </a:t>
            </a:r>
            <a:r>
              <a:rPr lang="es-MX" sz="1300" u="sng" dirty="0">
                <a:solidFill>
                  <a:schemeClr val="tx1"/>
                </a:solidFill>
              </a:rPr>
              <a:t>coordinación, dirección, evaluación y control administrativo de las dependencias</a:t>
            </a:r>
            <a:r>
              <a:rPr lang="es-MX" sz="1300" dirty="0">
                <a:solidFill>
                  <a:schemeClr val="tx1"/>
                </a:solidFill>
              </a:rPr>
              <a:t>, así como para consulta en el desarrollo cotidiano de las actividades del gobierno municipal. </a:t>
            </a:r>
            <a:endParaRPr lang="es-MX" sz="1300" dirty="0" smtClean="0">
              <a:solidFill>
                <a:schemeClr val="tx1"/>
              </a:solidFill>
            </a:endParaRPr>
          </a:p>
          <a:p>
            <a:r>
              <a:rPr lang="es-MX" sz="1300" dirty="0" smtClean="0">
                <a:solidFill>
                  <a:schemeClr val="tx1"/>
                </a:solidFill>
              </a:rPr>
              <a:t>El </a:t>
            </a:r>
            <a:r>
              <a:rPr lang="es-MX" sz="1300" dirty="0">
                <a:solidFill>
                  <a:schemeClr val="tx1"/>
                </a:solidFill>
              </a:rPr>
              <a:t>manual de procedimientos de la Dirección de Gobernación </a:t>
            </a:r>
            <a:r>
              <a:rPr lang="es-MX" sz="1300" b="1" u="sng" dirty="0">
                <a:solidFill>
                  <a:schemeClr val="tx1"/>
                </a:solidFill>
              </a:rPr>
              <a:t>unifica los criterios </a:t>
            </a:r>
            <a:r>
              <a:rPr lang="es-MX" sz="1300" dirty="0">
                <a:solidFill>
                  <a:schemeClr val="tx1"/>
                </a:solidFill>
              </a:rPr>
              <a:t>de contenidos que permiten la eficacia en el desarrollo de los procedimientos de dirección, coordinación y evaluación administrativa a través de la sistematización de actividades, la identificación de operaciones y la definición de la metodología para efectuarlas. </a:t>
            </a:r>
            <a:endParaRPr lang="es-MX" sz="1300" dirty="0" smtClean="0">
              <a:solidFill>
                <a:schemeClr val="tx1"/>
              </a:solidFill>
            </a:endParaRPr>
          </a:p>
          <a:p>
            <a:r>
              <a:rPr lang="es-MX" sz="1300" dirty="0" smtClean="0">
                <a:solidFill>
                  <a:schemeClr val="tx1"/>
                </a:solidFill>
              </a:rPr>
              <a:t>El </a:t>
            </a:r>
            <a:r>
              <a:rPr lang="es-MX" sz="1300" dirty="0">
                <a:solidFill>
                  <a:schemeClr val="tx1"/>
                </a:solidFill>
              </a:rPr>
              <a:t>contenido del manual comprende objetivo, base legal, alcance, responsabilidades, políticas, como parte sustancial el desarrollo de los procedimientos, e </a:t>
            </a:r>
            <a:r>
              <a:rPr lang="es-MX" sz="1300" b="1" u="sng" dirty="0">
                <a:solidFill>
                  <a:schemeClr val="tx1"/>
                </a:solidFill>
              </a:rPr>
              <a:t>incluye también diagramas de flujo y los formatos correspondientes</a:t>
            </a:r>
            <a:r>
              <a:rPr lang="es-MX" sz="1300" dirty="0">
                <a:solidFill>
                  <a:schemeClr val="tx1"/>
                </a:solidFill>
              </a:rPr>
              <a:t>, su validación y actualización que junto con la metodología aplicada en de cada uno de sus apartados nos dota de instrumentos necesarios para que en la práctica se desarrollen y ejecuten los procedimientos administrativos aquí descritos, contribuyendo así a la </a:t>
            </a:r>
            <a:r>
              <a:rPr lang="es-MX" sz="1300" b="1" u="sng" dirty="0">
                <a:solidFill>
                  <a:schemeClr val="tx1"/>
                </a:solidFill>
              </a:rPr>
              <a:t>efectividad del gobierno</a:t>
            </a:r>
            <a:r>
              <a:rPr lang="es-MX" sz="1300" dirty="0">
                <a:solidFill>
                  <a:schemeClr val="tx1"/>
                </a:solidFill>
              </a:rPr>
              <a:t>, buscando generar un impacto en la </a:t>
            </a:r>
            <a:r>
              <a:rPr lang="es-MX" sz="1300" b="1" u="sng" dirty="0">
                <a:solidFill>
                  <a:schemeClr val="tx1"/>
                </a:solidFill>
              </a:rPr>
              <a:t>calidad</a:t>
            </a:r>
            <a:r>
              <a:rPr lang="es-MX" sz="1300" dirty="0">
                <a:solidFill>
                  <a:schemeClr val="tx1"/>
                </a:solidFill>
              </a:rPr>
              <a:t> de los </a:t>
            </a:r>
            <a:r>
              <a:rPr lang="es-MX" sz="1300" b="1" u="sng" dirty="0">
                <a:solidFill>
                  <a:schemeClr val="tx1"/>
                </a:solidFill>
              </a:rPr>
              <a:t>servicios públicos</a:t>
            </a:r>
            <a:r>
              <a:rPr lang="es-MX" sz="1300" dirty="0">
                <a:solidFill>
                  <a:schemeClr val="tx1"/>
                </a:solidFill>
              </a:rPr>
              <a:t> y a su vez generar </a:t>
            </a:r>
            <a:r>
              <a:rPr lang="es-MX" sz="1300" b="1" u="sng" dirty="0">
                <a:solidFill>
                  <a:schemeClr val="tx1"/>
                </a:solidFill>
              </a:rPr>
              <a:t>satisfacción ciudadana</a:t>
            </a:r>
            <a:r>
              <a:rPr lang="es-MX" sz="1300" dirty="0">
                <a:solidFill>
                  <a:schemeClr val="tx1"/>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ítulo 1"/>
          <p:cNvSpPr>
            <a:spLocks noGrp="1"/>
          </p:cNvSpPr>
          <p:nvPr>
            <p:ph type="title"/>
          </p:nvPr>
        </p:nvSpPr>
        <p:spPr>
          <a:xfrm>
            <a:off x="457200" y="167875"/>
            <a:ext cx="8572084" cy="356000"/>
          </a:xfrm>
          <a:solidFill>
            <a:srgbClr val="C00000"/>
          </a:solidFill>
        </p:spPr>
        <p:txBody>
          <a:bodyPr>
            <a:normAutofit fontScale="90000"/>
          </a:bodyPr>
          <a:lstStyle/>
          <a:p>
            <a:pPr algn="ctr"/>
            <a:r>
              <a:rPr lang="es-MX" sz="1800" b="1" dirty="0" smtClean="0">
                <a:solidFill>
                  <a:schemeClr val="bg1"/>
                </a:solidFill>
              </a:rPr>
              <a:t>Por favor, realice un mapa conceptual con base en las palabras subrayadas </a:t>
            </a:r>
            <a:endParaRPr lang="es-MX" sz="1800" b="1" dirty="0">
              <a:solidFill>
                <a:schemeClr val="bg1"/>
              </a:solidFill>
            </a:endParaRPr>
          </a:p>
        </p:txBody>
      </p:sp>
      <p:sp>
        <p:nvSpPr>
          <p:cNvPr id="143" name="Google Shape;143;p2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 name="Elipse 2"/>
          <p:cNvSpPr/>
          <p:nvPr/>
        </p:nvSpPr>
        <p:spPr>
          <a:xfrm>
            <a:off x="3438526" y="1957784"/>
            <a:ext cx="2428874" cy="15144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6" name="Elipse 15"/>
          <p:cNvSpPr/>
          <p:nvPr/>
        </p:nvSpPr>
        <p:spPr>
          <a:xfrm>
            <a:off x="6780968" y="2152649"/>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7" name="Elipse 16"/>
          <p:cNvSpPr/>
          <p:nvPr/>
        </p:nvSpPr>
        <p:spPr>
          <a:xfrm rot="1014770">
            <a:off x="6628984" y="3629819"/>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8" name="Elipse 17"/>
          <p:cNvSpPr/>
          <p:nvPr/>
        </p:nvSpPr>
        <p:spPr>
          <a:xfrm rot="20439693">
            <a:off x="6428894" y="787766"/>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9" name="Elipse 18"/>
          <p:cNvSpPr/>
          <p:nvPr/>
        </p:nvSpPr>
        <p:spPr>
          <a:xfrm rot="773903">
            <a:off x="752059" y="890587"/>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0" name="Elipse 19"/>
          <p:cNvSpPr/>
          <p:nvPr/>
        </p:nvSpPr>
        <p:spPr>
          <a:xfrm rot="20437974">
            <a:off x="675859" y="3620294"/>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1" name="Elipse 20"/>
          <p:cNvSpPr/>
          <p:nvPr/>
        </p:nvSpPr>
        <p:spPr>
          <a:xfrm>
            <a:off x="132726" y="2169318"/>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2" name="Elipse 21"/>
          <p:cNvSpPr/>
          <p:nvPr/>
        </p:nvSpPr>
        <p:spPr>
          <a:xfrm>
            <a:off x="3600028" y="4056063"/>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3" name="Elipse 22"/>
          <p:cNvSpPr/>
          <p:nvPr/>
        </p:nvSpPr>
        <p:spPr>
          <a:xfrm>
            <a:off x="3366879" y="616743"/>
            <a:ext cx="2248316" cy="8524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7" name="Google Shape;137;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34</a:t>
            </a:fld>
            <a:endParaRPr>
              <a:solidFill>
                <a:srgbClr val="999999"/>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135646993"/>
              </p:ext>
            </p:extLst>
          </p:nvPr>
        </p:nvGraphicFramePr>
        <p:xfrm>
          <a:off x="314973" y="217660"/>
          <a:ext cx="8320087" cy="1547686"/>
        </p:xfrm>
        <a:graphic>
          <a:graphicData uri="http://schemas.openxmlformats.org/drawingml/2006/table">
            <a:tbl>
              <a:tblPr firstRow="1" firstCol="1" bandRow="1">
                <a:tableStyleId>{C5C33C1C-DD71-4349-87E3-B8AEB6F8ED66}</a:tableStyleId>
              </a:tblPr>
              <a:tblGrid>
                <a:gridCol w="1175696"/>
                <a:gridCol w="7144391"/>
              </a:tblGrid>
              <a:tr h="420265">
                <a:tc>
                  <a:txBody>
                    <a:bodyPr/>
                    <a:lstStyle/>
                    <a:p>
                      <a:pPr algn="ctr">
                        <a:lnSpc>
                          <a:spcPct val="107000"/>
                        </a:lnSpc>
                        <a:spcAft>
                          <a:spcPts val="0"/>
                        </a:spcAft>
                      </a:pPr>
                      <a:r>
                        <a:rPr lang="es-ES" sz="1400" b="1" dirty="0">
                          <a:solidFill>
                            <a:schemeClr val="tx1"/>
                          </a:solidFill>
                          <a:effectLst/>
                        </a:rPr>
                        <a:t>QUINTA SESIÓN </a:t>
                      </a:r>
                      <a:endParaRPr lang="es-MX" sz="1800" b="1" dirty="0">
                        <a:solidFill>
                          <a:schemeClr val="tx1"/>
                        </a:solidFill>
                        <a:effectLst/>
                      </a:endParaRPr>
                    </a:p>
                    <a:p>
                      <a:pPr algn="ctr">
                        <a:lnSpc>
                          <a:spcPct val="107000"/>
                        </a:lnSpc>
                        <a:spcAft>
                          <a:spcPts val="0"/>
                        </a:spcAft>
                      </a:pPr>
                      <a:r>
                        <a:rPr lang="es-ES" sz="1400" b="1" dirty="0">
                          <a:solidFill>
                            <a:schemeClr val="tx1"/>
                          </a:solidFill>
                          <a:effectLst/>
                        </a:rPr>
                        <a:t>13:00 a</a:t>
                      </a:r>
                      <a:endParaRPr lang="es-MX" sz="1800" b="1" dirty="0">
                        <a:solidFill>
                          <a:schemeClr val="tx1"/>
                        </a:solidFill>
                        <a:effectLst/>
                      </a:endParaRPr>
                    </a:p>
                    <a:p>
                      <a:pPr algn="ctr">
                        <a:lnSpc>
                          <a:spcPct val="107000"/>
                        </a:lnSpc>
                        <a:spcAft>
                          <a:spcPts val="0"/>
                        </a:spcAft>
                      </a:pPr>
                      <a:r>
                        <a:rPr lang="es-ES" sz="1400" b="1" dirty="0">
                          <a:solidFill>
                            <a:schemeClr val="tx1"/>
                          </a:solidFill>
                          <a:effectLst/>
                        </a:rPr>
                        <a:t>13:50</a:t>
                      </a:r>
                      <a:endParaRPr lang="es-MX" sz="1800" b="1" dirty="0">
                        <a:solidFill>
                          <a:schemeClr val="tx1"/>
                        </a:solidFill>
                        <a:effectLst/>
                        <a:latin typeface="Times New Roman" panose="02020603050405020304" pitchFamily="18" charset="0"/>
                        <a:ea typeface="Times New Roman" panose="02020603050405020304" pitchFamily="18" charset="0"/>
                      </a:endParaRPr>
                    </a:p>
                  </a:txBody>
                  <a:tcPr marL="40167" marR="40167" marT="0" marB="0">
                    <a:noFill/>
                  </a:tcPr>
                </a:tc>
                <a:tc>
                  <a:txBody>
                    <a:bodyPr/>
                    <a:lstStyle/>
                    <a:p>
                      <a:pPr>
                        <a:lnSpc>
                          <a:spcPct val="107000"/>
                        </a:lnSpc>
                        <a:spcAft>
                          <a:spcPts val="0"/>
                        </a:spcAft>
                      </a:pPr>
                      <a:r>
                        <a:rPr lang="es-MX" sz="1600" b="1" dirty="0">
                          <a:solidFill>
                            <a:schemeClr val="tx1"/>
                          </a:solidFill>
                          <a:effectLst/>
                        </a:rPr>
                        <a:t>5.- Oportunidades de mejora de la Admón. Pública estatal y municipales</a:t>
                      </a:r>
                      <a:endParaRPr lang="es-MX" sz="1800" b="1" dirty="0">
                        <a:solidFill>
                          <a:schemeClr val="tx1"/>
                        </a:solidFill>
                        <a:effectLst/>
                      </a:endParaRPr>
                    </a:p>
                    <a:p>
                      <a:pPr>
                        <a:lnSpc>
                          <a:spcPct val="107000"/>
                        </a:lnSpc>
                        <a:spcAft>
                          <a:spcPts val="0"/>
                        </a:spcAft>
                      </a:pPr>
                      <a:r>
                        <a:rPr lang="es-MX" sz="1600" b="1" dirty="0">
                          <a:solidFill>
                            <a:schemeClr val="tx1"/>
                          </a:solidFill>
                          <a:effectLst/>
                        </a:rPr>
                        <a:t>Transparencia y Gobierno Abierto</a:t>
                      </a:r>
                      <a:endParaRPr lang="es-MX" sz="1800" b="1" dirty="0">
                        <a:solidFill>
                          <a:schemeClr val="tx1"/>
                        </a:solidFill>
                        <a:effectLst/>
                      </a:endParaRPr>
                    </a:p>
                    <a:p>
                      <a:pPr>
                        <a:lnSpc>
                          <a:spcPct val="107000"/>
                        </a:lnSpc>
                        <a:spcAft>
                          <a:spcPts val="0"/>
                        </a:spcAft>
                      </a:pPr>
                      <a:r>
                        <a:rPr lang="es-MX" sz="1600" b="1" dirty="0">
                          <a:solidFill>
                            <a:schemeClr val="tx1"/>
                          </a:solidFill>
                          <a:effectLst/>
                        </a:rPr>
                        <a:t>Método comparativo: mecanismos de gobernanza en el ámbito público y el privado, control de recursos. </a:t>
                      </a:r>
                      <a:endParaRPr lang="es-MX" sz="1800" b="1" dirty="0">
                        <a:solidFill>
                          <a:schemeClr val="tx1"/>
                        </a:solidFill>
                        <a:effectLst/>
                      </a:endParaRPr>
                    </a:p>
                    <a:p>
                      <a:pPr>
                        <a:lnSpc>
                          <a:spcPct val="107000"/>
                        </a:lnSpc>
                        <a:spcAft>
                          <a:spcPts val="0"/>
                        </a:spcAft>
                      </a:pPr>
                      <a:r>
                        <a:rPr lang="es-MX" sz="1600" b="1" dirty="0">
                          <a:solidFill>
                            <a:schemeClr val="tx1"/>
                          </a:solidFill>
                          <a:effectLst/>
                        </a:rPr>
                        <a:t>Participación ciudadana, retos, perspectivas y oportunidades de mejora efectiva de estos mecanismos.</a:t>
                      </a:r>
                      <a:endParaRPr lang="es-MX" sz="1800" b="1" dirty="0">
                        <a:solidFill>
                          <a:schemeClr val="tx1"/>
                        </a:solidFill>
                        <a:effectLst/>
                        <a:latin typeface="Times New Roman" panose="02020603050405020304" pitchFamily="18" charset="0"/>
                        <a:ea typeface="Times New Roman" panose="02020603050405020304" pitchFamily="18" charset="0"/>
                      </a:endParaRPr>
                    </a:p>
                  </a:txBody>
                  <a:tcPr marL="40167" marR="40167" marT="0" marB="0">
                    <a:noFill/>
                  </a:tcPr>
                </a:tc>
              </a:tr>
            </a:tbl>
          </a:graphicData>
        </a:graphic>
      </p:graphicFrame>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1700"/>
            <a:ext cx="4176711" cy="1340132"/>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712" y="2171701"/>
            <a:ext cx="4633912" cy="2784686"/>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11832"/>
            <a:ext cx="4176712" cy="163166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35</a:t>
            </a:fld>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3982"/>
            <a:ext cx="9144000" cy="151951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59195" cy="36239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510" y="0"/>
            <a:ext cx="4390490" cy="3623982"/>
          </a:xfrm>
          <a:prstGeom prst="rect">
            <a:avLst/>
          </a:prstGeom>
        </p:spPr>
      </p:pic>
    </p:spTree>
    <p:extLst>
      <p:ext uri="{BB962C8B-B14F-4D97-AF65-F5344CB8AC3E}">
        <p14:creationId xmlns:p14="http://schemas.microsoft.com/office/powerpoint/2010/main" val="2785712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36</a:t>
            </a:fld>
            <a:endParaRPr lang="es-MX"/>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6554" t="4313" r="8118" b="635"/>
          <a:stretch/>
        </p:blipFill>
        <p:spPr>
          <a:xfrm>
            <a:off x="244929" y="453359"/>
            <a:ext cx="8768441" cy="4464424"/>
          </a:xfrm>
          <a:prstGeom prst="rect">
            <a:avLst/>
          </a:prstGeom>
          <a:ln w="57150">
            <a:solidFill>
              <a:srgbClr val="C00000"/>
            </a:solidFill>
          </a:ln>
        </p:spPr>
      </p:pic>
      <p:sp>
        <p:nvSpPr>
          <p:cNvPr id="4" name="Rectángulo 3"/>
          <p:cNvSpPr/>
          <p:nvPr/>
        </p:nvSpPr>
        <p:spPr>
          <a:xfrm>
            <a:off x="307362" y="0"/>
            <a:ext cx="8706008" cy="307777"/>
          </a:xfrm>
          <a:prstGeom prst="rect">
            <a:avLst/>
          </a:prstGeom>
          <a:solidFill>
            <a:srgbClr val="C00000"/>
          </a:solidFill>
        </p:spPr>
        <p:txBody>
          <a:bodyPr wrap="square">
            <a:spAutoFit/>
          </a:bodyPr>
          <a:lstStyle/>
          <a:p>
            <a:pPr algn="ctr"/>
            <a:r>
              <a:rPr lang="es-MX" b="1" dirty="0">
                <a:solidFill>
                  <a:schemeClr val="bg1"/>
                </a:solidFill>
              </a:rPr>
              <a:t>R</a:t>
            </a:r>
            <a:r>
              <a:rPr lang="es-MX" b="1" dirty="0" smtClean="0">
                <a:solidFill>
                  <a:schemeClr val="bg1"/>
                </a:solidFill>
              </a:rPr>
              <a:t>etos</a:t>
            </a:r>
            <a:r>
              <a:rPr lang="es-MX" b="1" dirty="0">
                <a:solidFill>
                  <a:schemeClr val="bg1"/>
                </a:solidFill>
              </a:rPr>
              <a:t>, perspectivas y oportunidades de mejora efectiva de estos mecanismos</a:t>
            </a:r>
            <a:endParaRPr lang="es-MX" dirty="0"/>
          </a:p>
        </p:txBody>
      </p:sp>
    </p:spTree>
    <p:extLst>
      <p:ext uri="{BB962C8B-B14F-4D97-AF65-F5344CB8AC3E}">
        <p14:creationId xmlns:p14="http://schemas.microsoft.com/office/powerpoint/2010/main" val="401197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6"/>
          <p:cNvSpPr/>
          <p:nvPr/>
        </p:nvSpPr>
        <p:spPr>
          <a:xfrm>
            <a:off x="1175647" y="1182887"/>
            <a:ext cx="6545104" cy="3003249"/>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37</a:t>
            </a:fld>
            <a:endParaRPr>
              <a:solidFill>
                <a:srgbClr val="999999"/>
              </a:solidFill>
            </a:endParaRPr>
          </a:p>
        </p:txBody>
      </p:sp>
      <p:sp>
        <p:nvSpPr>
          <p:cNvPr id="159" name="Google Shape;159;p26"/>
          <p:cNvSpPr txBox="1">
            <a:spLocks noGrp="1"/>
          </p:cNvSpPr>
          <p:nvPr>
            <p:ph type="title" idx="4294967295"/>
          </p:nvPr>
        </p:nvSpPr>
        <p:spPr>
          <a:xfrm>
            <a:off x="4221163" y="1112838"/>
            <a:ext cx="4922837" cy="3563937"/>
          </a:xfrm>
          <a:prstGeom prst="rect">
            <a:avLst/>
          </a:prstGeom>
          <a:noFill/>
          <a:ln w="76200">
            <a:solidFill>
              <a:srgbClr val="C00000"/>
            </a:solidFill>
          </a:ln>
        </p:spPr>
        <p:txBody>
          <a:bodyPr spcFirstLastPara="1" wrap="square" lIns="91425" tIns="91425" rIns="91425" bIns="91425" anchor="b" anchorCtr="0">
            <a:noAutofit/>
          </a:bodyPr>
          <a:lstStyle/>
          <a:p>
            <a:pPr marL="0" lvl="0" indent="0" rtl="0">
              <a:spcBef>
                <a:spcPts val="0"/>
              </a:spcBef>
              <a:spcAft>
                <a:spcPts val="0"/>
              </a:spcAft>
              <a:buNone/>
            </a:pPr>
            <a:r>
              <a:rPr lang="en" sz="1400" b="1" u="sng" dirty="0" smtClean="0">
                <a:solidFill>
                  <a:srgbClr val="002060"/>
                </a:solidFill>
                <a:latin typeface="+mn-lt"/>
                <a:ea typeface="Lato Light"/>
                <a:cs typeface="Lato Light"/>
                <a:sym typeface="Lato Light"/>
              </a:rPr>
              <a:t>Urgente: </a:t>
            </a:r>
            <a:r>
              <a:rPr lang="en" sz="1400" dirty="0" smtClean="0">
                <a:solidFill>
                  <a:srgbClr val="002060"/>
                </a:solidFill>
                <a:latin typeface="+mn-lt"/>
                <a:ea typeface="Lato Light"/>
                <a:cs typeface="Lato Light"/>
                <a:sym typeface="Lato Light"/>
              </a:rPr>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1.- Conocimiento para la vinculación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2.- Conocimiento para la gestion de recursos</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3.- Conocimiento para bajar los recursos económicos</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4.- Conocimiento geográfico de la demarcación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5.- conocimiento social de la jurisdicción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6.- Conocimiento fenomenologico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7.- Conocimiento jurídico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8.- Conocimiento de administración pública y de recursos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9- Conocimiento de la AP incluyente e </a:t>
            </a:r>
            <a:r>
              <a:rPr lang="en" sz="1400" b="1" u="sng" dirty="0" smtClean="0">
                <a:solidFill>
                  <a:srgbClr val="002060"/>
                </a:solidFill>
                <a:latin typeface="+mn-lt"/>
                <a:ea typeface="Lato Light"/>
                <a:cs typeface="Lato Light"/>
                <a:sym typeface="Lato Light"/>
              </a:rPr>
              <a:t>integradora</a:t>
            </a:r>
            <a:r>
              <a:rPr lang="en" sz="1400" dirty="0" smtClean="0">
                <a:solidFill>
                  <a:srgbClr val="002060"/>
                </a:solidFill>
                <a:latin typeface="+mn-lt"/>
                <a:ea typeface="Lato Light"/>
                <a:cs typeface="Lato Light"/>
                <a:sym typeface="Lato Light"/>
              </a:rPr>
              <a:t>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10.- Conocimiento para </a:t>
            </a:r>
            <a:r>
              <a:rPr lang="en" sz="1400" b="1" u="sng" dirty="0" smtClean="0">
                <a:solidFill>
                  <a:srgbClr val="002060"/>
                </a:solidFill>
                <a:latin typeface="+mn-lt"/>
                <a:ea typeface="Lato Light"/>
                <a:cs typeface="Lato Light"/>
                <a:sym typeface="Lato Light"/>
              </a:rPr>
              <a:t>incluir</a:t>
            </a:r>
            <a:r>
              <a:rPr lang="en" sz="1400" dirty="0" smtClean="0">
                <a:solidFill>
                  <a:srgbClr val="002060"/>
                </a:solidFill>
                <a:latin typeface="+mn-lt"/>
                <a:ea typeface="Lato Light"/>
                <a:cs typeface="Lato Light"/>
                <a:sym typeface="Lato Light"/>
              </a:rPr>
              <a:t> y fortalecer la responsabilidad compartida </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11.- Conocimiento del significado de la paz como fundamento para el desarrollo invididual y colectivo</a:t>
            </a:r>
            <a:br>
              <a:rPr lang="en" sz="1400" dirty="0" smtClean="0">
                <a:solidFill>
                  <a:srgbClr val="002060"/>
                </a:solidFill>
                <a:latin typeface="+mn-lt"/>
                <a:ea typeface="Lato Light"/>
                <a:cs typeface="Lato Light"/>
                <a:sym typeface="Lato Light"/>
              </a:rPr>
            </a:br>
            <a:r>
              <a:rPr lang="en" sz="1400" dirty="0" smtClean="0">
                <a:solidFill>
                  <a:srgbClr val="002060"/>
                </a:solidFill>
                <a:latin typeface="+mn-lt"/>
                <a:ea typeface="Lato Light"/>
                <a:cs typeface="Lato Light"/>
                <a:sym typeface="Lato Light"/>
              </a:rPr>
              <a:t> </a:t>
            </a:r>
            <a:endParaRPr sz="1400" dirty="0">
              <a:solidFill>
                <a:srgbClr val="002060"/>
              </a:solidFill>
              <a:latin typeface="+mn-lt"/>
              <a:ea typeface="Lato Light"/>
              <a:cs typeface="Lato Light"/>
              <a:sym typeface="Lato Light"/>
            </a:endParaRPr>
          </a:p>
        </p:txBody>
      </p:sp>
      <p:sp>
        <p:nvSpPr>
          <p:cNvPr id="160" name="Google Shape;160;p26"/>
          <p:cNvSpPr/>
          <p:nvPr/>
        </p:nvSpPr>
        <p:spPr>
          <a:xfrm>
            <a:off x="1618666" y="1113577"/>
            <a:ext cx="1629525" cy="571775"/>
          </a:xfrm>
          <a:prstGeom prst="wedgeRectCallout">
            <a:avLst>
              <a:gd name="adj1" fmla="val -21428"/>
              <a:gd name="adj2" fmla="val 84287"/>
            </a:avLst>
          </a:prstGeom>
          <a:solidFill>
            <a:schemeClr val="accent2"/>
          </a:solidFill>
          <a:ln w="76200">
            <a:solidFill>
              <a:srgbClr val="C00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050" b="1" dirty="0" smtClean="0">
                <a:solidFill>
                  <a:srgbClr val="FFFFFF"/>
                </a:solidFill>
                <a:latin typeface="+mn-lt"/>
                <a:ea typeface="Lato Light"/>
                <a:cs typeface="Lato Light"/>
                <a:sym typeface="Lato Light"/>
              </a:rPr>
              <a:t>Vinculación y gestión </a:t>
            </a:r>
            <a:endParaRPr sz="1050" b="1" dirty="0">
              <a:solidFill>
                <a:srgbClr val="FFFFFF"/>
              </a:solidFill>
              <a:latin typeface="+mn-lt"/>
              <a:ea typeface="Lato Light"/>
              <a:cs typeface="Lato Light"/>
              <a:sym typeface="Lato Light"/>
            </a:endParaRPr>
          </a:p>
        </p:txBody>
      </p:sp>
      <p:sp>
        <p:nvSpPr>
          <p:cNvPr id="162" name="Google Shape;162;p26"/>
          <p:cNvSpPr/>
          <p:nvPr/>
        </p:nvSpPr>
        <p:spPr>
          <a:xfrm rot="4468700">
            <a:off x="2274080" y="1630508"/>
            <a:ext cx="365632" cy="683301"/>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3191493" y="317547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6316893" y="21312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4543893" y="340992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2;p26"/>
          <p:cNvSpPr/>
          <p:nvPr/>
        </p:nvSpPr>
        <p:spPr>
          <a:xfrm rot="17004569">
            <a:off x="1521076" y="1621788"/>
            <a:ext cx="365632" cy="683301"/>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38</a:t>
            </a:fld>
            <a:endParaRPr lang="es-MX" dirty="0"/>
          </a:p>
        </p:txBody>
      </p:sp>
      <p:sp>
        <p:nvSpPr>
          <p:cNvPr id="3" name="Heptágono 2"/>
          <p:cNvSpPr/>
          <p:nvPr/>
        </p:nvSpPr>
        <p:spPr>
          <a:xfrm>
            <a:off x="1094874" y="428842"/>
            <a:ext cx="6942221" cy="4412731"/>
          </a:xfrm>
          <a:prstGeom prst="heptagon">
            <a:avLst/>
          </a:prstGeom>
          <a:solidFill>
            <a:schemeClr val="bg1"/>
          </a:solidFill>
          <a:ln w="76200"/>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es-MX" sz="4800" b="1" dirty="0" smtClean="0">
                <a:ln w="76200">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VISIÓN GENERAL DE UN SISTEMA</a:t>
            </a:r>
            <a:r>
              <a:rPr lang="es-MX" sz="4800" b="1" dirty="0" smtClean="0">
                <a:ln w="76200">
                  <a:solidFill>
                    <a:srgbClr val="C00000"/>
                  </a:solidFill>
                </a:ln>
                <a:noFill/>
                <a:latin typeface="Arial Black" panose="020B0A04020102020204" pitchFamily="34" charset="0"/>
              </a:rPr>
              <a:t> </a:t>
            </a:r>
            <a:endParaRPr lang="es-MX" sz="4800" b="1" dirty="0">
              <a:ln w="76200">
                <a:solidFill>
                  <a:srgbClr val="C00000"/>
                </a:solidFill>
              </a:ln>
              <a:noFill/>
              <a:latin typeface="Arial Black" panose="020B0A04020102020204" pitchFamily="34" charset="0"/>
            </a:endParaRPr>
          </a:p>
        </p:txBody>
      </p:sp>
    </p:spTree>
    <p:extLst>
      <p:ext uri="{BB962C8B-B14F-4D97-AF65-F5344CB8AC3E}">
        <p14:creationId xmlns:p14="http://schemas.microsoft.com/office/powerpoint/2010/main" val="2378189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graphicFrame>
        <p:nvGraphicFramePr>
          <p:cNvPr id="152" name="Google Shape;152;p25"/>
          <p:cNvGraphicFramePr/>
          <p:nvPr>
            <p:extLst>
              <p:ext uri="{D42A27DB-BD31-4B8C-83A1-F6EECF244321}">
                <p14:modId xmlns:p14="http://schemas.microsoft.com/office/powerpoint/2010/main" val="2621369202"/>
              </p:ext>
            </p:extLst>
          </p:nvPr>
        </p:nvGraphicFramePr>
        <p:xfrm>
          <a:off x="151348" y="215178"/>
          <a:ext cx="7004927" cy="4635381"/>
        </p:xfrm>
        <a:graphic>
          <a:graphicData uri="http://schemas.openxmlformats.org/drawingml/2006/table">
            <a:tbl>
              <a:tblPr>
                <a:tableStyleId>{16D9F66E-5EB9-4882-86FB-DCBF35E3C3E4}</a:tableStyleId>
              </a:tblPr>
              <a:tblGrid>
                <a:gridCol w="1820612"/>
                <a:gridCol w="1820612"/>
                <a:gridCol w="1820612"/>
                <a:gridCol w="1543091"/>
              </a:tblGrid>
              <a:tr h="909261">
                <a:tc>
                  <a:txBody>
                    <a:bodyPr/>
                    <a:lstStyle/>
                    <a:p>
                      <a:pPr marL="0" lvl="0" indent="0" algn="ctr" rtl="0">
                        <a:spcBef>
                          <a:spcPts val="0"/>
                        </a:spcBef>
                        <a:spcAft>
                          <a:spcPts val="0"/>
                        </a:spcAft>
                        <a:buNone/>
                      </a:pPr>
                      <a:r>
                        <a:rPr lang="es-MX" sz="1400" b="1" dirty="0" smtClean="0">
                          <a:solidFill>
                            <a:schemeClr val="tx1"/>
                          </a:solidFill>
                          <a:sym typeface="Lato Light"/>
                        </a:rPr>
                        <a:t>Funciones sustantivas</a:t>
                      </a:r>
                      <a:r>
                        <a:rPr lang="es-MX" sz="1400" b="1" baseline="0" dirty="0" smtClean="0">
                          <a:solidFill>
                            <a:schemeClr val="tx1"/>
                          </a:solidFill>
                          <a:sym typeface="Lato Light"/>
                        </a:rPr>
                        <a:t> de un SISTEMA </a:t>
                      </a:r>
                      <a:endParaRPr sz="1400" b="1" dirty="0">
                        <a:solidFill>
                          <a:schemeClr val="tx1"/>
                        </a:solidFill>
                        <a:latin typeface="Arial Black" panose="020B0A04020102020204" pitchFamily="34" charset="0"/>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r>
                        <a:rPr lang="es-MX" sz="1050" b="1" dirty="0" smtClean="0">
                          <a:solidFill>
                            <a:schemeClr val="tx1"/>
                          </a:solidFill>
                          <a:sym typeface="Lato Light"/>
                        </a:rPr>
                        <a:t>ÓRGANOS DE</a:t>
                      </a:r>
                      <a:r>
                        <a:rPr lang="es-MX" sz="1050" b="1" baseline="0" dirty="0" smtClean="0">
                          <a:solidFill>
                            <a:schemeClr val="tx1"/>
                          </a:solidFill>
                          <a:sym typeface="Lato Light"/>
                        </a:rPr>
                        <a:t> ATENCIÓN A PROBLEMAS POLITICOS </a:t>
                      </a:r>
                      <a:endParaRPr sz="105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r>
                        <a:rPr lang="es-MX" sz="1050" b="1" dirty="0" smtClean="0">
                          <a:solidFill>
                            <a:schemeClr val="tx1"/>
                          </a:solidFill>
                          <a:sym typeface="Lato Light"/>
                        </a:rPr>
                        <a:t>ORGANOS</a:t>
                      </a:r>
                      <a:r>
                        <a:rPr lang="es-MX" sz="1050" b="1" baseline="0" dirty="0" smtClean="0">
                          <a:solidFill>
                            <a:schemeClr val="tx1"/>
                          </a:solidFill>
                          <a:sym typeface="Lato Light"/>
                        </a:rPr>
                        <a:t> DE ATENCIÓN A PROBLEMAS SOCIALES</a:t>
                      </a:r>
                      <a:endParaRPr sz="105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50" b="1" dirty="0" smtClean="0">
                          <a:solidFill>
                            <a:schemeClr val="tx1"/>
                          </a:solidFill>
                          <a:latin typeface="+mn-lt"/>
                          <a:ea typeface="Lato Light"/>
                          <a:cs typeface="Lato Light"/>
                          <a:sym typeface="Lato Light"/>
                        </a:rPr>
                        <a:t>ORGANOS DE ATENCIÓN A PROBLEMAS ECONÓMICOS </a:t>
                      </a:r>
                      <a:endParaRPr sz="105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200" b="1" dirty="0" smtClean="0">
                          <a:solidFill>
                            <a:schemeClr val="tx1"/>
                          </a:solidFill>
                          <a:sym typeface="Lato Light"/>
                        </a:rPr>
                        <a:t>ONU</a:t>
                      </a:r>
                      <a:endParaRPr sz="12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200" b="1" dirty="0" smtClean="0">
                          <a:solidFill>
                            <a:schemeClr val="tx1"/>
                          </a:solidFill>
                          <a:sym typeface="Lato Light"/>
                        </a:rPr>
                        <a:t>Gobierno Federal </a:t>
                      </a:r>
                      <a:endParaRPr sz="12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200" b="1" dirty="0" smtClean="0">
                          <a:solidFill>
                            <a:schemeClr val="tx1"/>
                          </a:solidFill>
                          <a:sym typeface="Lato Light"/>
                        </a:rPr>
                        <a:t>Gobierno del Estado </a:t>
                      </a:r>
                      <a:endParaRPr sz="12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200" b="1" dirty="0" smtClean="0">
                          <a:solidFill>
                            <a:schemeClr val="tx1"/>
                          </a:solidFill>
                          <a:sym typeface="Lato Light"/>
                        </a:rPr>
                        <a:t>Gobierno Municipal </a:t>
                      </a:r>
                      <a:endParaRPr sz="12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200" b="1" dirty="0" smtClean="0">
                          <a:solidFill>
                            <a:schemeClr val="tx1"/>
                          </a:solidFill>
                          <a:sym typeface="Lato Light"/>
                        </a:rPr>
                        <a:t>Autoridades</a:t>
                      </a:r>
                      <a:r>
                        <a:rPr lang="es-MX" sz="1200" b="1" baseline="0" dirty="0" smtClean="0">
                          <a:solidFill>
                            <a:schemeClr val="tx1"/>
                          </a:solidFill>
                          <a:sym typeface="Lato Light"/>
                        </a:rPr>
                        <a:t> Auxiliares </a:t>
                      </a:r>
                      <a:endParaRPr sz="12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645931">
                <a:tc>
                  <a:txBody>
                    <a:bodyPr/>
                    <a:lstStyle/>
                    <a:p>
                      <a:pPr marL="0" lvl="0" indent="0" algn="ctr" rtl="0">
                        <a:spcBef>
                          <a:spcPts val="0"/>
                        </a:spcBef>
                        <a:spcAft>
                          <a:spcPts val="0"/>
                        </a:spcAft>
                        <a:buNone/>
                      </a:pPr>
                      <a:r>
                        <a:rPr lang="es-MX" sz="1050" b="1" dirty="0" smtClean="0">
                          <a:solidFill>
                            <a:schemeClr val="tx1"/>
                          </a:solidFill>
                          <a:sym typeface="Lato Light"/>
                        </a:rPr>
                        <a:t>Representantes de Barrios, Colonias y</a:t>
                      </a:r>
                      <a:r>
                        <a:rPr lang="es-MX" sz="1050" b="1" baseline="0" dirty="0" smtClean="0">
                          <a:solidFill>
                            <a:schemeClr val="tx1"/>
                          </a:solidFill>
                          <a:sym typeface="Lato Light"/>
                        </a:rPr>
                        <a:t> otros sectores sociales </a:t>
                      </a:r>
                      <a:endParaRPr sz="105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endParaRPr sz="18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606171">
                <a:tc>
                  <a:txBody>
                    <a:bodyPr/>
                    <a:lstStyle/>
                    <a:p>
                      <a:pPr marL="0" lvl="0" indent="0" algn="ctr" rtl="0">
                        <a:spcBef>
                          <a:spcPts val="0"/>
                        </a:spcBef>
                        <a:spcAft>
                          <a:spcPts val="0"/>
                        </a:spcAft>
                        <a:buNone/>
                      </a:pPr>
                      <a:r>
                        <a:rPr lang="es-MX" sz="1100" b="1" dirty="0" smtClean="0">
                          <a:solidFill>
                            <a:schemeClr val="tx1"/>
                          </a:solidFill>
                          <a:latin typeface="+mn-lt"/>
                          <a:ea typeface="Lato Light"/>
                          <a:cs typeface="Lato Light"/>
                          <a:sym typeface="Lato Light"/>
                        </a:rPr>
                        <a:t>PILARES PARA LA </a:t>
                      </a:r>
                    </a:p>
                    <a:p>
                      <a:pPr marL="0" lvl="0" indent="0" algn="ctr" rtl="0">
                        <a:spcBef>
                          <a:spcPts val="0"/>
                        </a:spcBef>
                        <a:spcAft>
                          <a:spcPts val="0"/>
                        </a:spcAft>
                        <a:buNone/>
                      </a:pPr>
                      <a:r>
                        <a:rPr lang="es-MX" sz="1100" b="1" dirty="0" smtClean="0">
                          <a:solidFill>
                            <a:schemeClr val="tx1"/>
                          </a:solidFill>
                          <a:latin typeface="+mn-lt"/>
                          <a:ea typeface="Lato Light"/>
                          <a:cs typeface="Lato Light"/>
                          <a:sym typeface="Lato Light"/>
                        </a:rPr>
                        <a:t>PAZ Y DESARROLLO </a:t>
                      </a:r>
                      <a:endParaRPr sz="11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r>
                        <a:rPr lang="es-MX" sz="1050" b="1" dirty="0" smtClean="0">
                          <a:solidFill>
                            <a:schemeClr val="tx1"/>
                          </a:solidFill>
                          <a:latin typeface="+mn-lt"/>
                          <a:ea typeface="Lato Light"/>
                          <a:cs typeface="Lato Light"/>
                          <a:sym typeface="Lato Light"/>
                        </a:rPr>
                        <a:t>SOLUCION A</a:t>
                      </a:r>
                      <a:r>
                        <a:rPr lang="es-MX" sz="1050" b="1" baseline="0" dirty="0" smtClean="0">
                          <a:solidFill>
                            <a:schemeClr val="tx1"/>
                          </a:solidFill>
                          <a:latin typeface="+mn-lt"/>
                          <a:ea typeface="Lato Light"/>
                          <a:cs typeface="Lato Light"/>
                          <a:sym typeface="Lato Light"/>
                        </a:rPr>
                        <a:t> </a:t>
                      </a:r>
                      <a:r>
                        <a:rPr lang="es-MX" sz="1050" b="1" dirty="0" smtClean="0">
                          <a:solidFill>
                            <a:schemeClr val="tx1"/>
                          </a:solidFill>
                          <a:latin typeface="+mn-lt"/>
                          <a:ea typeface="Lato Light"/>
                          <a:cs typeface="Lato Light"/>
                          <a:sym typeface="Lato Light"/>
                        </a:rPr>
                        <a:t>PROBLEMAS POLITICOS </a:t>
                      </a:r>
                      <a:endParaRPr sz="16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lvl="0" indent="0" algn="ctr" rtl="0">
                        <a:spcBef>
                          <a:spcPts val="0"/>
                        </a:spcBef>
                        <a:spcAft>
                          <a:spcPts val="0"/>
                        </a:spcAft>
                        <a:buNone/>
                      </a:pPr>
                      <a:r>
                        <a:rPr lang="es-MX" sz="1050" b="1" dirty="0" smtClean="0">
                          <a:solidFill>
                            <a:schemeClr val="tx1"/>
                          </a:solidFill>
                          <a:latin typeface="+mn-lt"/>
                          <a:ea typeface="Lato Light"/>
                          <a:cs typeface="Lato Light"/>
                          <a:sym typeface="Lato Light"/>
                        </a:rPr>
                        <a:t>SOLUCION A PROBLEMAS SOCIALES </a:t>
                      </a:r>
                      <a:endParaRPr sz="105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SOLUCION A PROBLEMAS ECONÓMICOS</a:t>
                      </a:r>
                      <a:r>
                        <a:rPr lang="es-MX" sz="1000" b="1" baseline="0" dirty="0" smtClean="0">
                          <a:solidFill>
                            <a:schemeClr val="tx1"/>
                          </a:solidFill>
                          <a:latin typeface="+mn-lt"/>
                          <a:ea typeface="Lato Light"/>
                          <a:cs typeface="Lato Light"/>
                          <a:sym typeface="Lato Light"/>
                        </a:rPr>
                        <a:t> </a:t>
                      </a:r>
                      <a:endParaRPr sz="10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bl>
          </a:graphicData>
        </a:graphic>
      </p:graphicFrame>
      <p:sp>
        <p:nvSpPr>
          <p:cNvPr id="153" name="Google Shape;153;p2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3" name="Llamada de flecha cuádruple 2"/>
          <p:cNvSpPr/>
          <p:nvPr/>
        </p:nvSpPr>
        <p:spPr>
          <a:xfrm>
            <a:off x="2098542" y="1137312"/>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6" name="Llamada de flecha cuádruple 5"/>
          <p:cNvSpPr/>
          <p:nvPr/>
        </p:nvSpPr>
        <p:spPr>
          <a:xfrm>
            <a:off x="3865475" y="3669527"/>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7" name="Llamada de flecha cuádruple 6"/>
          <p:cNvSpPr/>
          <p:nvPr/>
        </p:nvSpPr>
        <p:spPr>
          <a:xfrm>
            <a:off x="3865475" y="3064734"/>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8" name="Llamada de flecha cuádruple 7"/>
          <p:cNvSpPr/>
          <p:nvPr/>
        </p:nvSpPr>
        <p:spPr>
          <a:xfrm>
            <a:off x="3865474" y="2532869"/>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9" name="Llamada de flecha cuádruple 8"/>
          <p:cNvSpPr/>
          <p:nvPr/>
        </p:nvSpPr>
        <p:spPr>
          <a:xfrm>
            <a:off x="3865474" y="2005751"/>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0" name="Llamada de flecha cuádruple 9"/>
          <p:cNvSpPr/>
          <p:nvPr/>
        </p:nvSpPr>
        <p:spPr>
          <a:xfrm>
            <a:off x="5709522" y="3707627"/>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1" name="Llamada de flecha cuádruple 10"/>
          <p:cNvSpPr/>
          <p:nvPr/>
        </p:nvSpPr>
        <p:spPr>
          <a:xfrm>
            <a:off x="5698949" y="1087712"/>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2" name="Llamada de flecha cuádruple 11"/>
          <p:cNvSpPr/>
          <p:nvPr/>
        </p:nvSpPr>
        <p:spPr>
          <a:xfrm>
            <a:off x="3952377" y="1116743"/>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3" name="Llamada de flecha cuádruple 12"/>
          <p:cNvSpPr/>
          <p:nvPr/>
        </p:nvSpPr>
        <p:spPr>
          <a:xfrm>
            <a:off x="2033071" y="2500344"/>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4" name="Llamada de flecha cuádruple 13"/>
          <p:cNvSpPr/>
          <p:nvPr/>
        </p:nvSpPr>
        <p:spPr>
          <a:xfrm>
            <a:off x="2035194" y="3066698"/>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5" name="Llamada de flecha cuádruple 14"/>
          <p:cNvSpPr/>
          <p:nvPr/>
        </p:nvSpPr>
        <p:spPr>
          <a:xfrm>
            <a:off x="2069217" y="3669527"/>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6" name="Llamada de flecha cuádruple 15"/>
          <p:cNvSpPr/>
          <p:nvPr/>
        </p:nvSpPr>
        <p:spPr>
          <a:xfrm>
            <a:off x="5709523" y="1533069"/>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7" name="Llamada de flecha cuádruple 16"/>
          <p:cNvSpPr/>
          <p:nvPr/>
        </p:nvSpPr>
        <p:spPr>
          <a:xfrm>
            <a:off x="5709522" y="2589499"/>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8" name="Llamada de flecha cuádruple 17"/>
          <p:cNvSpPr/>
          <p:nvPr/>
        </p:nvSpPr>
        <p:spPr>
          <a:xfrm>
            <a:off x="5709522" y="3119912"/>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19" name="Llamada de flecha cuádruple 18"/>
          <p:cNvSpPr/>
          <p:nvPr/>
        </p:nvSpPr>
        <p:spPr>
          <a:xfrm>
            <a:off x="2111400" y="2117549"/>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20" name="Llamada de flecha cuádruple 19"/>
          <p:cNvSpPr/>
          <p:nvPr/>
        </p:nvSpPr>
        <p:spPr>
          <a:xfrm>
            <a:off x="5709522" y="2061811"/>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21" name="Llamada de flecha cuádruple 20"/>
          <p:cNvSpPr/>
          <p:nvPr/>
        </p:nvSpPr>
        <p:spPr>
          <a:xfrm>
            <a:off x="2011638" y="1642975"/>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sp>
        <p:nvSpPr>
          <p:cNvPr id="22" name="Llamada de flecha cuádruple 21"/>
          <p:cNvSpPr/>
          <p:nvPr/>
        </p:nvSpPr>
        <p:spPr>
          <a:xfrm>
            <a:off x="3865473" y="1508078"/>
            <a:ext cx="1457325" cy="495300"/>
          </a:xfrm>
          <a:prstGeom prst="quad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500" dirty="0" smtClean="0"/>
              <a:t>VINCULACIÓN Y GESTIÓN </a:t>
            </a:r>
            <a:endParaRPr lang="es-MX" sz="500" dirty="0"/>
          </a:p>
        </p:txBody>
      </p:sp>
      <p:graphicFrame>
        <p:nvGraphicFramePr>
          <p:cNvPr id="5" name="Tabla 4"/>
          <p:cNvGraphicFramePr>
            <a:graphicFrameLocks noGrp="1"/>
          </p:cNvGraphicFramePr>
          <p:nvPr>
            <p:extLst>
              <p:ext uri="{D42A27DB-BD31-4B8C-83A1-F6EECF244321}">
                <p14:modId xmlns:p14="http://schemas.microsoft.com/office/powerpoint/2010/main" val="906804294"/>
              </p:ext>
            </p:extLst>
          </p:nvPr>
        </p:nvGraphicFramePr>
        <p:xfrm>
          <a:off x="7177454" y="220244"/>
          <a:ext cx="1245979" cy="4625248"/>
        </p:xfrm>
        <a:graphic>
          <a:graphicData uri="http://schemas.openxmlformats.org/drawingml/2006/table">
            <a:tbl>
              <a:tblPr>
                <a:tableStyleId>{16D9F66E-5EB9-4882-86FB-DCBF35E3C3E4}</a:tableStyleId>
              </a:tblPr>
              <a:tblGrid>
                <a:gridCol w="1245979"/>
              </a:tblGrid>
              <a:tr h="90926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50" b="1" dirty="0" smtClean="0">
                          <a:solidFill>
                            <a:schemeClr val="tx1"/>
                          </a:solidFill>
                          <a:latin typeface="+mn-lt"/>
                          <a:ea typeface="Lato Light"/>
                          <a:cs typeface="Lato Light"/>
                          <a:sym typeface="Lato Light"/>
                        </a:rPr>
                        <a:t>ORGANOS DE ATENCIÓN A PROBLEMAS</a:t>
                      </a:r>
                      <a:r>
                        <a:rPr lang="es-MX" sz="1050" b="1" baseline="0" dirty="0" smtClean="0">
                          <a:solidFill>
                            <a:schemeClr val="tx1"/>
                          </a:solidFill>
                          <a:latin typeface="+mn-lt"/>
                          <a:ea typeface="Lato Light"/>
                          <a:cs typeface="Lato Light"/>
                          <a:sym typeface="Lato Light"/>
                        </a:rPr>
                        <a:t> DIVERSOS </a:t>
                      </a:r>
                      <a:endParaRPr sz="105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lvl="0" indent="0" algn="ctr" rtl="0">
                        <a:spcBef>
                          <a:spcPts val="0"/>
                        </a:spcBef>
                        <a:spcAft>
                          <a:spcPts val="0"/>
                        </a:spcAft>
                        <a:buNone/>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sz="1000" b="1"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lang="es-MX" sz="1000" b="1" dirty="0" smtClean="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lang="es-MX" sz="1000" b="1" dirty="0" smtClean="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lang="es-MX" sz="1000" b="1" dirty="0" smtClean="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4927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lang="es-MX" sz="1000" b="1" dirty="0" smtClean="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64593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000" b="1" dirty="0" smtClean="0">
                          <a:solidFill>
                            <a:schemeClr val="tx1"/>
                          </a:solidFill>
                          <a:latin typeface="+mn-lt"/>
                          <a:ea typeface="Lato Light"/>
                          <a:cs typeface="Lato Light"/>
                          <a:sym typeface="Lato Light"/>
                        </a:rPr>
                        <a:t>APOYO</a:t>
                      </a:r>
                      <a:r>
                        <a:rPr lang="es-MX" sz="1000" b="1" baseline="0" dirty="0" smtClean="0">
                          <a:solidFill>
                            <a:schemeClr val="tx1"/>
                          </a:solidFill>
                          <a:latin typeface="+mn-lt"/>
                          <a:ea typeface="Lato Light"/>
                          <a:cs typeface="Lato Light"/>
                          <a:sym typeface="Lato Light"/>
                        </a:rPr>
                        <a:t> P SOLUCIÓN </a:t>
                      </a:r>
                      <a:endParaRPr lang="es-MX" sz="1000" b="1" dirty="0" smtClean="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r h="60617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900" b="1" baseline="0" dirty="0" smtClean="0">
                          <a:solidFill>
                            <a:schemeClr val="tx1"/>
                          </a:solidFill>
                          <a:latin typeface="+mn-lt"/>
                          <a:ea typeface="Lato Light"/>
                          <a:cs typeface="Lato Light"/>
                          <a:sym typeface="Lato Light"/>
                        </a:rPr>
                        <a:t>APOYO P  SOLUCIÓN  </a:t>
                      </a:r>
                      <a:endParaRPr sz="900" dirty="0">
                        <a:solidFill>
                          <a:schemeClr val="tx1"/>
                        </a:solidFill>
                        <a:latin typeface="+mn-lt"/>
                        <a:ea typeface="Lato Light"/>
                        <a:cs typeface="Lato Light"/>
                        <a:sym typeface="Lato Light"/>
                      </a:endParaRPr>
                    </a:p>
                  </a:txBody>
                  <a:tcPr marL="91425" marR="91425" marT="68575" marB="68575" anchor="ctr">
                    <a:solidFill>
                      <a:schemeClr val="bg1">
                        <a:lumMod val="95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
        <p:nvSpPr>
          <p:cNvPr id="6" name="Rectangle 4"/>
          <p:cNvSpPr>
            <a:spLocks noChangeArrowheads="1"/>
          </p:cNvSpPr>
          <p:nvPr/>
        </p:nvSpPr>
        <p:spPr bwMode="auto">
          <a:xfrm rot="16200000">
            <a:off x="-3720280" y="698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7175" name="Imagen 3"/>
          <p:cNvPicPr>
            <a:picLocks noChangeAspect="1" noChangeArrowheads="1"/>
          </p:cNvPicPr>
          <p:nvPr/>
        </p:nvPicPr>
        <p:blipFill>
          <a:blip r:embed="rId2">
            <a:extLst>
              <a:ext uri="{28A0092B-C50C-407E-A947-70E740481C1C}">
                <a14:useLocalDpi xmlns:a14="http://schemas.microsoft.com/office/drawing/2010/main" val="0"/>
              </a:ext>
            </a:extLst>
          </a:blip>
          <a:srcRect l="47820" t="9657" r="35120" b="6123"/>
          <a:stretch>
            <a:fillRect/>
          </a:stretch>
        </p:blipFill>
        <p:spPr bwMode="auto">
          <a:xfrm>
            <a:off x="1793563" y="554037"/>
            <a:ext cx="1701076" cy="438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Imagen 2"/>
          <p:cNvPicPr>
            <a:picLocks noChangeAspect="1" noChangeArrowheads="1"/>
          </p:cNvPicPr>
          <p:nvPr/>
        </p:nvPicPr>
        <p:blipFill>
          <a:blip r:embed="rId2">
            <a:extLst>
              <a:ext uri="{28A0092B-C50C-407E-A947-70E740481C1C}">
                <a14:useLocalDpi xmlns:a14="http://schemas.microsoft.com/office/drawing/2010/main" val="0"/>
              </a:ext>
            </a:extLst>
          </a:blip>
          <a:srcRect l="31512" t="9657" r="51967" b="6123"/>
          <a:stretch>
            <a:fillRect/>
          </a:stretch>
        </p:blipFill>
        <p:spPr bwMode="auto">
          <a:xfrm>
            <a:off x="3567065" y="544512"/>
            <a:ext cx="3341894" cy="439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3" name="Imagen 1"/>
          <p:cNvPicPr>
            <a:picLocks noChangeAspect="1" noChangeArrowheads="1"/>
          </p:cNvPicPr>
          <p:nvPr/>
        </p:nvPicPr>
        <p:blipFill>
          <a:blip r:embed="rId2">
            <a:extLst>
              <a:ext uri="{28A0092B-C50C-407E-A947-70E740481C1C}">
                <a14:useLocalDpi xmlns:a14="http://schemas.microsoft.com/office/drawing/2010/main" val="0"/>
              </a:ext>
            </a:extLst>
          </a:blip>
          <a:srcRect l="65096" t="9657" r="24910" b="6123"/>
          <a:stretch>
            <a:fillRect/>
          </a:stretch>
        </p:blipFill>
        <p:spPr bwMode="auto">
          <a:xfrm>
            <a:off x="6964975" y="544513"/>
            <a:ext cx="2064309" cy="439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ángulo redondeado 14"/>
          <p:cNvSpPr/>
          <p:nvPr/>
        </p:nvSpPr>
        <p:spPr>
          <a:xfrm rot="16200000">
            <a:off x="-1002534" y="2148708"/>
            <a:ext cx="4162214" cy="108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800" b="1" dirty="0" smtClean="0"/>
              <a:t>2019</a:t>
            </a:r>
          </a:p>
          <a:p>
            <a:pPr algn="ctr"/>
            <a:r>
              <a:rPr lang="es-MX" sz="1800" b="1" dirty="0" smtClean="0"/>
              <a:t>20 Secretarías del Estado Mexicano </a:t>
            </a:r>
            <a:endParaRPr lang="es-MX" sz="1800" b="1" dirty="0"/>
          </a:p>
        </p:txBody>
      </p:sp>
    </p:spTree>
    <p:extLst>
      <p:ext uri="{BB962C8B-B14F-4D97-AF65-F5344CB8AC3E}">
        <p14:creationId xmlns:p14="http://schemas.microsoft.com/office/powerpoint/2010/main" val="4216342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40</a:t>
            </a:fld>
            <a:endParaRPr>
              <a:solidFill>
                <a:srgbClr val="999999"/>
              </a:solidFill>
            </a:endParaRPr>
          </a:p>
        </p:txBody>
      </p:sp>
      <p:sp>
        <p:nvSpPr>
          <p:cNvPr id="173" name="Google Shape;173;p27"/>
          <p:cNvSpPr txBox="1">
            <a:spLocks noGrp="1"/>
          </p:cNvSpPr>
          <p:nvPr>
            <p:ph type="subTitle" idx="4294967295"/>
          </p:nvPr>
        </p:nvSpPr>
        <p:spPr>
          <a:xfrm>
            <a:off x="0" y="1588"/>
            <a:ext cx="7778750" cy="684212"/>
          </a:xfrm>
          <a:prstGeom prst="rect">
            <a:avLst/>
          </a:prstGeom>
          <a:solidFill>
            <a:srgbClr val="C00000"/>
          </a:solidFill>
        </p:spPr>
        <p:txBody>
          <a:bodyPr spcFirstLastPara="1" wrap="square" lIns="91425" tIns="91425" rIns="91425" bIns="91425" anchor="t" anchorCtr="0">
            <a:noAutofit/>
          </a:bodyPr>
          <a:lstStyle/>
          <a:p>
            <a:pPr marL="0" indent="0" algn="ctr">
              <a:buNone/>
            </a:pPr>
            <a:r>
              <a:rPr lang="es-MX" sz="1400" b="1" dirty="0">
                <a:solidFill>
                  <a:schemeClr val="bg1"/>
                </a:solidFill>
              </a:rPr>
              <a:t>Método comparativo: </a:t>
            </a:r>
            <a:endParaRPr lang="es-MX" sz="1400" b="1" dirty="0" smtClean="0">
              <a:solidFill>
                <a:schemeClr val="bg1"/>
              </a:solidFill>
            </a:endParaRPr>
          </a:p>
          <a:p>
            <a:pPr marL="0" indent="0" algn="ctr">
              <a:buNone/>
            </a:pPr>
            <a:r>
              <a:rPr lang="es-MX" sz="1400" b="1" dirty="0" smtClean="0">
                <a:solidFill>
                  <a:schemeClr val="bg1"/>
                </a:solidFill>
              </a:rPr>
              <a:t>mecanismos </a:t>
            </a:r>
            <a:r>
              <a:rPr lang="es-MX" sz="1400" b="1" dirty="0">
                <a:solidFill>
                  <a:schemeClr val="bg1"/>
                </a:solidFill>
              </a:rPr>
              <a:t>de gobernanza en el ámbito público y el privado, control de recursos. </a:t>
            </a:r>
            <a:endParaRPr lang="es-MX" sz="1600" b="1" dirty="0">
              <a:solidFill>
                <a:schemeClr val="bg1"/>
              </a:solidFill>
            </a:endParaRPr>
          </a:p>
          <a:p>
            <a:pPr marL="0" lvl="0" indent="0" algn="ctr" rtl="0">
              <a:spcBef>
                <a:spcPts val="600"/>
              </a:spcBef>
              <a:spcAft>
                <a:spcPts val="0"/>
              </a:spcAft>
              <a:buNone/>
            </a:pPr>
            <a:endParaRPr sz="1400" b="1" dirty="0">
              <a:solidFill>
                <a:schemeClr val="bg1"/>
              </a:solidFill>
              <a:latin typeface="+mn-l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23" y="934008"/>
            <a:ext cx="1796303"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38524" t="19630" r="27772" b="58889"/>
          <a:stretch/>
        </p:blipFill>
        <p:spPr>
          <a:xfrm>
            <a:off x="3982240" y="892547"/>
            <a:ext cx="1709786" cy="1803588"/>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244" y="875876"/>
            <a:ext cx="1623732" cy="1410681"/>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83542"/>
            <a:ext cx="2028825" cy="2359958"/>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824" y="2381251"/>
            <a:ext cx="1866901" cy="2762250"/>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5725" y="2783542"/>
            <a:ext cx="1859519" cy="2359958"/>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2625" y="2381250"/>
            <a:ext cx="1646703" cy="2762251"/>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09329" y="2783542"/>
            <a:ext cx="1734672" cy="2359958"/>
          </a:xfrm>
          <a:prstGeom prst="rect">
            <a:avLst/>
          </a:prstGeom>
        </p:spPr>
      </p:pic>
      <p:pic>
        <p:nvPicPr>
          <p:cNvPr id="10" name="Imagen 9"/>
          <p:cNvPicPr>
            <a:picLocks noChangeAspect="1"/>
          </p:cNvPicPr>
          <p:nvPr/>
        </p:nvPicPr>
        <p:blipFill rotWithShape="1">
          <a:blip r:embed="rId11">
            <a:extLst>
              <a:ext uri="{28A0092B-C50C-407E-A947-70E740481C1C}">
                <a14:useLocalDpi xmlns:a14="http://schemas.microsoft.com/office/drawing/2010/main" val="0"/>
              </a:ext>
            </a:extLst>
          </a:blip>
          <a:srcRect r="8611"/>
          <a:stretch/>
        </p:blipFill>
        <p:spPr>
          <a:xfrm>
            <a:off x="7409328" y="829021"/>
            <a:ext cx="1595157" cy="1867113"/>
          </a:xfrm>
          <a:prstGeom prst="rect">
            <a:avLst/>
          </a:prstGeom>
        </p:spPr>
      </p:pic>
      <p:pic>
        <p:nvPicPr>
          <p:cNvPr id="11" name="Imagen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880" y="934007"/>
            <a:ext cx="1872646" cy="176212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0" y="0"/>
            <a:ext cx="9143999" cy="414782"/>
          </a:xfrm>
          <a:prstGeom prst="rect">
            <a:avLst/>
          </a:prstGeom>
          <a:solidFill>
            <a:srgbClr val="C00000"/>
          </a:solidFill>
        </p:spPr>
        <p:txBody>
          <a:bodyPr spcFirstLastPara="1" wrap="square" lIns="91425" tIns="91425" rIns="91425" bIns="91425" anchor="t" anchorCtr="0">
            <a:noAutofit/>
          </a:bodyPr>
          <a:lstStyle/>
          <a:p>
            <a:pPr marL="0" lvl="0" indent="0" algn="ctr" rtl="0">
              <a:spcBef>
                <a:spcPts val="360"/>
              </a:spcBef>
              <a:spcAft>
                <a:spcPts val="0"/>
              </a:spcAft>
              <a:buNone/>
            </a:pPr>
            <a:r>
              <a:rPr lang="es-MX" b="1" dirty="0" smtClean="0">
                <a:solidFill>
                  <a:schemeClr val="bg1"/>
                </a:solidFill>
                <a:latin typeface="+mn-lt"/>
              </a:rPr>
              <a:t>Por favor, a su consideración anote, los niveles de responsabilidad de los problemas y las soluciones </a:t>
            </a:r>
            <a:endParaRPr b="1" dirty="0">
              <a:solidFill>
                <a:schemeClr val="bg1"/>
              </a:solidFill>
              <a:latin typeface="+mn-lt"/>
            </a:endParaRPr>
          </a:p>
        </p:txBody>
      </p:sp>
      <p:sp>
        <p:nvSpPr>
          <p:cNvPr id="212"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2" name="Rectángulo redondeado 1"/>
          <p:cNvSpPr/>
          <p:nvPr/>
        </p:nvSpPr>
        <p:spPr>
          <a:xfrm>
            <a:off x="3385936" y="1889118"/>
            <a:ext cx="2505075" cy="12477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Niveles de responsabilidad de los problemas y por tanto, obligación de participar en la solución: </a:t>
            </a:r>
            <a:endParaRPr lang="es-MX" dirty="0"/>
          </a:p>
        </p:txBody>
      </p:sp>
      <p:sp>
        <p:nvSpPr>
          <p:cNvPr id="6" name="Rectángulo redondeado 5"/>
          <p:cNvSpPr/>
          <p:nvPr/>
        </p:nvSpPr>
        <p:spPr>
          <a:xfrm rot="1840854">
            <a:off x="358956" y="934253"/>
            <a:ext cx="2505075" cy="804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______% del gobierno internacional </a:t>
            </a:r>
            <a:endParaRPr lang="es-MX" dirty="0"/>
          </a:p>
        </p:txBody>
      </p:sp>
      <p:sp>
        <p:nvSpPr>
          <p:cNvPr id="9" name="Rectángulo redondeado 8"/>
          <p:cNvSpPr/>
          <p:nvPr/>
        </p:nvSpPr>
        <p:spPr>
          <a:xfrm>
            <a:off x="3385936" y="4066330"/>
            <a:ext cx="2505075" cy="804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______% del gobierno municipal </a:t>
            </a:r>
            <a:endParaRPr lang="es-MX" dirty="0"/>
          </a:p>
        </p:txBody>
      </p:sp>
      <p:sp>
        <p:nvSpPr>
          <p:cNvPr id="10" name="Rectángulo redondeado 9"/>
          <p:cNvSpPr/>
          <p:nvPr/>
        </p:nvSpPr>
        <p:spPr>
          <a:xfrm rot="1888088">
            <a:off x="6430835" y="3471606"/>
            <a:ext cx="2505075" cy="804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______% del gobierno local o estatal </a:t>
            </a:r>
            <a:endParaRPr lang="es-MX" dirty="0"/>
          </a:p>
        </p:txBody>
      </p:sp>
      <p:sp>
        <p:nvSpPr>
          <p:cNvPr id="11" name="Rectángulo redondeado 10"/>
          <p:cNvSpPr/>
          <p:nvPr/>
        </p:nvSpPr>
        <p:spPr>
          <a:xfrm rot="19638975">
            <a:off x="347921" y="3256819"/>
            <a:ext cx="2505075" cy="804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______% del gobierno o autoridad auxiliar, delegado, subdelegado, </a:t>
            </a:r>
            <a:r>
              <a:rPr lang="es-MX" dirty="0" err="1" smtClean="0"/>
              <a:t>copaci</a:t>
            </a:r>
            <a:r>
              <a:rPr lang="es-MX" dirty="0" smtClean="0"/>
              <a:t>, otros.</a:t>
            </a:r>
            <a:endParaRPr lang="es-MX" dirty="0"/>
          </a:p>
        </p:txBody>
      </p:sp>
      <p:sp>
        <p:nvSpPr>
          <p:cNvPr id="12" name="Rectángulo redondeado 11"/>
          <p:cNvSpPr/>
          <p:nvPr/>
        </p:nvSpPr>
        <p:spPr>
          <a:xfrm rot="20375683">
            <a:off x="6188273" y="762896"/>
            <a:ext cx="2505075" cy="8041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______% del gobierno nacional o federal </a:t>
            </a:r>
            <a:endParaRPr lang="es-MX"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21" name="Google Shape;221;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graphicFrame>
        <p:nvGraphicFramePr>
          <p:cNvPr id="2" name="Tabla 1"/>
          <p:cNvGraphicFramePr>
            <a:graphicFrameLocks noGrp="1"/>
          </p:cNvGraphicFramePr>
          <p:nvPr>
            <p:extLst>
              <p:ext uri="{D42A27DB-BD31-4B8C-83A1-F6EECF244321}">
                <p14:modId xmlns:p14="http://schemas.microsoft.com/office/powerpoint/2010/main" val="1090931509"/>
              </p:ext>
            </p:extLst>
          </p:nvPr>
        </p:nvGraphicFramePr>
        <p:xfrm>
          <a:off x="349624" y="209734"/>
          <a:ext cx="8487015" cy="1125855"/>
        </p:xfrm>
        <a:graphic>
          <a:graphicData uri="http://schemas.openxmlformats.org/drawingml/2006/table">
            <a:tbl>
              <a:tblPr firstRow="1" firstCol="1" bandRow="1">
                <a:tableStyleId>{C5C33C1C-DD71-4349-87E3-B8AEB6F8ED66}</a:tableStyleId>
              </a:tblPr>
              <a:tblGrid>
                <a:gridCol w="1199284"/>
                <a:gridCol w="7287731"/>
              </a:tblGrid>
              <a:tr h="420265">
                <a:tc>
                  <a:txBody>
                    <a:bodyPr/>
                    <a:lstStyle/>
                    <a:p>
                      <a:pPr algn="ctr">
                        <a:lnSpc>
                          <a:spcPct val="107000"/>
                        </a:lnSpc>
                        <a:spcAft>
                          <a:spcPts val="0"/>
                        </a:spcAft>
                      </a:pPr>
                      <a:r>
                        <a:rPr lang="es-ES" sz="1200" dirty="0">
                          <a:solidFill>
                            <a:schemeClr val="bg1"/>
                          </a:solidFill>
                          <a:effectLst/>
                        </a:rPr>
                        <a:t>SEXTA SESIÓN </a:t>
                      </a:r>
                      <a:endParaRPr lang="es-MX" sz="1600" dirty="0">
                        <a:solidFill>
                          <a:schemeClr val="bg1"/>
                        </a:solidFill>
                        <a:effectLst/>
                      </a:endParaRPr>
                    </a:p>
                    <a:p>
                      <a:pPr algn="ctr">
                        <a:lnSpc>
                          <a:spcPct val="107000"/>
                        </a:lnSpc>
                        <a:spcAft>
                          <a:spcPts val="0"/>
                        </a:spcAft>
                      </a:pPr>
                      <a:r>
                        <a:rPr lang="es-ES" sz="1200" dirty="0">
                          <a:solidFill>
                            <a:schemeClr val="bg1"/>
                          </a:solidFill>
                          <a:effectLst/>
                        </a:rPr>
                        <a:t>14:00 a 14:50</a:t>
                      </a:r>
                      <a:endParaRPr lang="es-MX" sz="1600" dirty="0">
                        <a:solidFill>
                          <a:schemeClr val="bg1"/>
                        </a:solidFill>
                        <a:effectLst/>
                        <a:latin typeface="Times New Roman" panose="02020603050405020304" pitchFamily="18" charset="0"/>
                        <a:ea typeface="Times New Roman" panose="02020603050405020304" pitchFamily="18" charset="0"/>
                      </a:endParaRPr>
                    </a:p>
                  </a:txBody>
                  <a:tcPr marL="40167" marR="40167" marT="0" marB="0">
                    <a:solidFill>
                      <a:srgbClr val="C00000"/>
                    </a:solidFill>
                  </a:tcPr>
                </a:tc>
                <a:tc>
                  <a:txBody>
                    <a:bodyPr/>
                    <a:lstStyle/>
                    <a:p>
                      <a:pPr algn="just">
                        <a:lnSpc>
                          <a:spcPct val="107000"/>
                        </a:lnSpc>
                        <a:spcAft>
                          <a:spcPts val="0"/>
                        </a:spcAft>
                      </a:pPr>
                      <a:r>
                        <a:rPr lang="es-MX" sz="1400" b="1" i="0" dirty="0">
                          <a:solidFill>
                            <a:schemeClr val="bg1"/>
                          </a:solidFill>
                          <a:effectLst/>
                        </a:rPr>
                        <a:t>6.- Principios Constitucionales para la Administración Pública</a:t>
                      </a:r>
                      <a:endParaRPr lang="es-MX" sz="1600" b="1" i="0" dirty="0">
                        <a:solidFill>
                          <a:schemeClr val="bg1"/>
                        </a:solidFill>
                        <a:effectLst/>
                      </a:endParaRPr>
                    </a:p>
                    <a:p>
                      <a:pPr algn="just">
                        <a:lnSpc>
                          <a:spcPct val="107000"/>
                        </a:lnSpc>
                        <a:spcAft>
                          <a:spcPts val="0"/>
                        </a:spcAft>
                      </a:pPr>
                      <a:r>
                        <a:rPr lang="es-MX" sz="1400" b="1" i="0" dirty="0">
                          <a:solidFill>
                            <a:schemeClr val="bg1"/>
                          </a:solidFill>
                          <a:effectLst/>
                        </a:rPr>
                        <a:t>Agenda legislativa pública estratégica.</a:t>
                      </a:r>
                      <a:endParaRPr lang="es-MX" sz="1600" b="1" i="0" dirty="0">
                        <a:solidFill>
                          <a:schemeClr val="bg1"/>
                        </a:solidFill>
                        <a:effectLst/>
                      </a:endParaRPr>
                    </a:p>
                    <a:p>
                      <a:pPr algn="just">
                        <a:lnSpc>
                          <a:spcPct val="107000"/>
                        </a:lnSpc>
                        <a:spcAft>
                          <a:spcPts val="0"/>
                        </a:spcAft>
                      </a:pPr>
                      <a:r>
                        <a:rPr lang="es-MX" sz="1400" b="1" i="0" dirty="0">
                          <a:solidFill>
                            <a:schemeClr val="bg1"/>
                          </a:solidFill>
                          <a:effectLst/>
                        </a:rPr>
                        <a:t>Ventajas y retos de la descentralización y la desconcentración en la AP.</a:t>
                      </a:r>
                      <a:endParaRPr lang="es-MX" sz="1600" b="1" i="0" dirty="0">
                        <a:solidFill>
                          <a:schemeClr val="bg1"/>
                        </a:solidFill>
                        <a:effectLst/>
                      </a:endParaRPr>
                    </a:p>
                    <a:p>
                      <a:pPr algn="just">
                        <a:lnSpc>
                          <a:spcPct val="107000"/>
                        </a:lnSpc>
                        <a:spcAft>
                          <a:spcPts val="0"/>
                        </a:spcAft>
                      </a:pPr>
                      <a:r>
                        <a:rPr lang="es-ES" sz="1400" b="1" i="0" dirty="0">
                          <a:solidFill>
                            <a:schemeClr val="bg1"/>
                          </a:solidFill>
                          <a:effectLst/>
                        </a:rPr>
                        <a:t>Oportunidades para fortalecer la gobernanza a través de las políticas públicas con beneficio social ad hoc.</a:t>
                      </a:r>
                      <a:endParaRPr lang="es-MX" sz="1600" b="1" i="0" dirty="0">
                        <a:solidFill>
                          <a:schemeClr val="bg1"/>
                        </a:solidFill>
                        <a:effectLst/>
                        <a:latin typeface="Times New Roman" panose="02020603050405020304" pitchFamily="18" charset="0"/>
                        <a:ea typeface="Times New Roman" panose="02020603050405020304" pitchFamily="18" charset="0"/>
                      </a:endParaRPr>
                    </a:p>
                  </a:txBody>
                  <a:tcPr marL="40167" marR="40167" marT="0" marB="0">
                    <a:solidFill>
                      <a:srgbClr val="C00000"/>
                    </a:solidFill>
                  </a:tcPr>
                </a:tc>
              </a:tr>
            </a:tbl>
          </a:graphicData>
        </a:graphic>
      </p:graphicFrame>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8" y="1450849"/>
            <a:ext cx="2054481" cy="3616402"/>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896" y="1450850"/>
            <a:ext cx="2097743" cy="3616402"/>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3266" y="1450849"/>
            <a:ext cx="2139006" cy="3616402"/>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0899" y="1450849"/>
            <a:ext cx="2623101" cy="369265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43</a:t>
            </a:fld>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35" y="537882"/>
            <a:ext cx="7498949" cy="4417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483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44</a:t>
            </a:fld>
            <a:endParaRPr lang="es-MX"/>
          </a:p>
        </p:txBody>
      </p:sp>
      <p:graphicFrame>
        <p:nvGraphicFramePr>
          <p:cNvPr id="5" name="Tabla 4"/>
          <p:cNvGraphicFramePr>
            <a:graphicFrameLocks noGrp="1"/>
          </p:cNvGraphicFramePr>
          <p:nvPr>
            <p:extLst>
              <p:ext uri="{D42A27DB-BD31-4B8C-83A1-F6EECF244321}">
                <p14:modId xmlns:p14="http://schemas.microsoft.com/office/powerpoint/2010/main" val="2865682440"/>
              </p:ext>
            </p:extLst>
          </p:nvPr>
        </p:nvGraphicFramePr>
        <p:xfrm>
          <a:off x="365578" y="1404571"/>
          <a:ext cx="8668338" cy="3662680"/>
        </p:xfrm>
        <a:graphic>
          <a:graphicData uri="http://schemas.openxmlformats.org/drawingml/2006/table">
            <a:tbl>
              <a:tblPr firstRow="1" bandRow="1">
                <a:tableStyleId>{C5C33C1C-DD71-4349-87E3-B8AEB6F8ED66}</a:tableStyleId>
              </a:tblPr>
              <a:tblGrid>
                <a:gridCol w="4334169"/>
                <a:gridCol w="4334169"/>
              </a:tblGrid>
              <a:tr h="370840">
                <a:tc>
                  <a:txBody>
                    <a:bodyPr/>
                    <a:lstStyle/>
                    <a:p>
                      <a:r>
                        <a:rPr lang="es-MX" sz="1600" b="1" u="sng" dirty="0" smtClean="0">
                          <a:solidFill>
                            <a:schemeClr val="tx1"/>
                          </a:solidFill>
                          <a:effectLst>
                            <a:outerShdw blurRad="38100" dist="38100" dir="2700000" algn="tl">
                              <a:srgbClr val="000000">
                                <a:alpha val="43137"/>
                              </a:srgbClr>
                            </a:outerShdw>
                          </a:effectLst>
                        </a:rPr>
                        <a:t>Eficiencia</a:t>
                      </a:r>
                      <a:r>
                        <a:rPr lang="es-MX" sz="1600" u="sng" dirty="0" smtClean="0">
                          <a:solidFill>
                            <a:schemeClr val="tx1"/>
                          </a:solidFill>
                          <a:effectLst>
                            <a:outerShdw blurRad="38100" dist="38100" dir="2700000" algn="tl">
                              <a:srgbClr val="000000">
                                <a:alpha val="43137"/>
                              </a:srgbClr>
                            </a:outerShdw>
                          </a:effectLst>
                        </a:rPr>
                        <a:t> </a:t>
                      </a:r>
                      <a:r>
                        <a:rPr lang="es-MX" sz="1600" dirty="0" smtClean="0">
                          <a:solidFill>
                            <a:schemeClr val="tx1"/>
                          </a:solidFill>
                        </a:rPr>
                        <a:t>= Hacer y/o cumplir</a:t>
                      </a:r>
                      <a:r>
                        <a:rPr lang="es-MX" sz="1600" baseline="0" dirty="0" smtClean="0">
                          <a:solidFill>
                            <a:schemeClr val="tx1"/>
                          </a:solidFill>
                        </a:rPr>
                        <a:t> con el deber, realizar el acto que es debido u obligado </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600" dirty="0" smtClean="0">
                          <a:solidFill>
                            <a:schemeClr val="tx1"/>
                          </a:solidFill>
                        </a:rPr>
                        <a:t>Disposición,</a:t>
                      </a:r>
                      <a:r>
                        <a:rPr lang="es-MX" sz="1600" baseline="0" dirty="0" smtClean="0">
                          <a:solidFill>
                            <a:schemeClr val="tx1"/>
                          </a:solidFill>
                        </a:rPr>
                        <a:t> g</a:t>
                      </a:r>
                      <a:r>
                        <a:rPr lang="es-MX" sz="1600" dirty="0" smtClean="0">
                          <a:solidFill>
                            <a:schemeClr val="tx1"/>
                          </a:solidFill>
                        </a:rPr>
                        <a:t>anas,</a:t>
                      </a:r>
                      <a:r>
                        <a:rPr lang="es-MX" sz="1600" baseline="0" dirty="0" smtClean="0">
                          <a:solidFill>
                            <a:schemeClr val="tx1"/>
                          </a:solidFill>
                        </a:rPr>
                        <a:t> empeño, ímpetu, actitud positiva, sentido de alerta, al pendiente, dispuesto, proactivo, propositivo, asume, actúa, desarrollo, </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1600" b="1" u="sng" dirty="0" smtClean="0">
                          <a:solidFill>
                            <a:schemeClr val="tx1"/>
                          </a:solidFill>
                          <a:effectLst>
                            <a:outerShdw blurRad="38100" dist="38100" dir="2700000" algn="tl">
                              <a:srgbClr val="000000">
                                <a:alpha val="43137"/>
                              </a:srgbClr>
                            </a:outerShdw>
                          </a:effectLst>
                        </a:rPr>
                        <a:t>Eficacia</a:t>
                      </a:r>
                      <a:r>
                        <a:rPr lang="es-MX" sz="1600" b="0" u="none" baseline="0" dirty="0" smtClean="0">
                          <a:solidFill>
                            <a:schemeClr val="tx1"/>
                          </a:solidFill>
                          <a:effectLst>
                            <a:outerShdw blurRad="38100" dist="38100" dir="2700000" algn="tl">
                              <a:srgbClr val="000000">
                                <a:alpha val="43137"/>
                              </a:srgbClr>
                            </a:outerShdw>
                          </a:effectLst>
                        </a:rPr>
                        <a:t> </a:t>
                      </a:r>
                      <a:r>
                        <a:rPr lang="es-MX" sz="1600" b="0" u="none" baseline="0" dirty="0" smtClean="0">
                          <a:solidFill>
                            <a:schemeClr val="tx1"/>
                          </a:solidFill>
                        </a:rPr>
                        <a:t>= </a:t>
                      </a:r>
                      <a:r>
                        <a:rPr lang="es-MX" sz="1600" dirty="0" smtClean="0">
                          <a:solidFill>
                            <a:schemeClr val="tx1"/>
                          </a:solidFill>
                        </a:rPr>
                        <a:t> tener el conocimiento </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600" dirty="0" smtClean="0">
                          <a:solidFill>
                            <a:schemeClr val="tx1"/>
                          </a:solidFill>
                        </a:rPr>
                        <a:t>Conocimiento, habilidades,</a:t>
                      </a:r>
                      <a:r>
                        <a:rPr lang="es-MX" sz="1600" baseline="0" dirty="0" smtClean="0">
                          <a:solidFill>
                            <a:schemeClr val="tx1"/>
                          </a:solidFill>
                        </a:rPr>
                        <a:t> competencias, aptitud, capacidad, destreza, asume riesgo, comete cero errores, </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1600" b="1" u="sng" dirty="0" smtClean="0">
                          <a:solidFill>
                            <a:schemeClr val="tx1"/>
                          </a:solidFill>
                          <a:effectLst>
                            <a:outerShdw blurRad="38100" dist="38100" dir="2700000" algn="tl">
                              <a:srgbClr val="000000">
                                <a:alpha val="43137"/>
                              </a:srgbClr>
                            </a:outerShdw>
                          </a:effectLst>
                        </a:rPr>
                        <a:t>Efectividad</a:t>
                      </a:r>
                      <a:r>
                        <a:rPr lang="es-MX" sz="1600" b="0" u="none" dirty="0" smtClean="0">
                          <a:solidFill>
                            <a:schemeClr val="tx1"/>
                          </a:solidFill>
                          <a:effectLst>
                            <a:outerShdw blurRad="38100" dist="38100" dir="2700000" algn="tl">
                              <a:srgbClr val="000000">
                                <a:alpha val="43137"/>
                              </a:srgbClr>
                            </a:outerShdw>
                          </a:effectLst>
                        </a:rPr>
                        <a:t> </a:t>
                      </a:r>
                      <a:r>
                        <a:rPr lang="es-MX" sz="1600" b="0" u="none" dirty="0" smtClean="0">
                          <a:solidFill>
                            <a:schemeClr val="tx1"/>
                          </a:solidFill>
                        </a:rPr>
                        <a:t>= efectos </a:t>
                      </a:r>
                      <a:endParaRPr lang="es-MX" sz="1600" b="0" i="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600" dirty="0" smtClean="0">
                          <a:solidFill>
                            <a:schemeClr val="tx1"/>
                          </a:solidFill>
                        </a:rPr>
                        <a:t>Resultados</a:t>
                      </a:r>
                      <a:r>
                        <a:rPr lang="es-MX" sz="1600" baseline="0" dirty="0" smtClean="0">
                          <a:solidFill>
                            <a:schemeClr val="tx1"/>
                          </a:solidFill>
                        </a:rPr>
                        <a:t> </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1600" b="1" u="sng" dirty="0" smtClean="0">
                          <a:solidFill>
                            <a:schemeClr val="tx1"/>
                          </a:solidFill>
                          <a:effectLst>
                            <a:outerShdw blurRad="38100" dist="38100" dir="2700000" algn="tl">
                              <a:srgbClr val="000000">
                                <a:alpha val="43137"/>
                              </a:srgbClr>
                            </a:outerShdw>
                          </a:effectLst>
                        </a:rPr>
                        <a:t>Honradez</a:t>
                      </a:r>
                      <a:r>
                        <a:rPr lang="es-MX" sz="1600" baseline="0" dirty="0" smtClean="0">
                          <a:solidFill>
                            <a:schemeClr val="tx1"/>
                          </a:solidFill>
                          <a:effectLst>
                            <a:outerShdw blurRad="38100" dist="38100" dir="2700000" algn="tl">
                              <a:srgbClr val="000000">
                                <a:alpha val="43137"/>
                              </a:srgbClr>
                            </a:outerShdw>
                          </a:effectLst>
                        </a:rPr>
                        <a:t> </a:t>
                      </a:r>
                      <a:r>
                        <a:rPr lang="es-MX" sz="1600" baseline="0" dirty="0" smtClean="0">
                          <a:solidFill>
                            <a:schemeClr val="tx1"/>
                          </a:solidFill>
                        </a:rPr>
                        <a:t> = pulcritud, limpieza y pureza expresada desde el interior</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600" dirty="0" smtClean="0">
                          <a:solidFill>
                            <a:schemeClr val="tx1"/>
                          </a:solidFill>
                        </a:rPr>
                        <a:t>Honradez</a:t>
                      </a:r>
                      <a:r>
                        <a:rPr lang="es-MX" sz="1600" baseline="0" dirty="0" smtClean="0">
                          <a:solidFill>
                            <a:schemeClr val="tx1"/>
                          </a:solidFill>
                        </a:rPr>
                        <a:t> = pulcritud, limpieza y pureza expresada con los actos propios individuales y/o colectivos al exterior</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1600" b="1" u="sng" dirty="0" smtClean="0">
                          <a:solidFill>
                            <a:schemeClr val="tx1"/>
                          </a:solidFill>
                          <a:effectLst>
                            <a:outerShdw blurRad="38100" dist="38100" dir="2700000" algn="tl">
                              <a:srgbClr val="000000">
                                <a:alpha val="43137"/>
                              </a:srgbClr>
                            </a:outerShdw>
                          </a:effectLst>
                        </a:rPr>
                        <a:t>Responsabilidad</a:t>
                      </a:r>
                      <a:r>
                        <a:rPr lang="es-MX" sz="1600" baseline="0" dirty="0" smtClean="0">
                          <a:solidFill>
                            <a:schemeClr val="tx1"/>
                          </a:solidFill>
                        </a:rPr>
                        <a:t> = habilidad para responder y cumplir</a:t>
                      </a:r>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600" baseline="0" dirty="0" smtClean="0">
                          <a:solidFill>
                            <a:schemeClr val="tx1"/>
                          </a:solidFill>
                        </a:rPr>
                        <a:t>las obligaciones de dar, hacer o de no hacer</a:t>
                      </a:r>
                      <a:endParaRPr lang="es-MX" sz="1600" dirty="0" smtClean="0">
                        <a:solidFill>
                          <a:schemeClr val="tx1"/>
                        </a:solidFill>
                      </a:endParaRPr>
                    </a:p>
                    <a:p>
                      <a:endParaRPr lang="es-MX"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ortar rectángulo de esquina del mismo lado 5"/>
          <p:cNvSpPr/>
          <p:nvPr/>
        </p:nvSpPr>
        <p:spPr>
          <a:xfrm>
            <a:off x="255494" y="147917"/>
            <a:ext cx="8888506" cy="1127429"/>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smtClean="0">
                <a:solidFill>
                  <a:schemeClr val="tx1"/>
                </a:solidFill>
              </a:rPr>
              <a:t>Artículo 134 Constitucional: </a:t>
            </a:r>
            <a:r>
              <a:rPr lang="es-MX" dirty="0">
                <a:solidFill>
                  <a:schemeClr val="tx1"/>
                </a:solidFill>
              </a:rPr>
              <a:t>Los recursos económicos de que dispongan la Federación, las entidades federativas, los Municipios y las demarcaciones territoriales de la Ciudad de México, se administrarán con eficiencia, eficacia, economía, transparencia y honradez para satisfacer los objetivos a los que estén destinados</a:t>
            </a:r>
            <a:r>
              <a:rPr lang="es-MX" dirty="0" smtClean="0">
                <a:solidFill>
                  <a:schemeClr val="tx1"/>
                </a:solidFill>
              </a:rPr>
              <a:t> </a:t>
            </a:r>
            <a:endParaRPr lang="es-MX" dirty="0">
              <a:solidFill>
                <a:schemeClr val="tx1"/>
              </a:solidFill>
            </a:endParaRPr>
          </a:p>
        </p:txBody>
      </p:sp>
    </p:spTree>
    <p:extLst>
      <p:ext uri="{BB962C8B-B14F-4D97-AF65-F5344CB8AC3E}">
        <p14:creationId xmlns:p14="http://schemas.microsoft.com/office/powerpoint/2010/main" val="31343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45</a:t>
            </a:fld>
            <a:endParaRPr lang="es-MX"/>
          </a:p>
        </p:txBody>
      </p:sp>
      <p:sp>
        <p:nvSpPr>
          <p:cNvPr id="3" name="Rectángulo 2"/>
          <p:cNvSpPr/>
          <p:nvPr/>
        </p:nvSpPr>
        <p:spPr>
          <a:xfrm>
            <a:off x="463924" y="148873"/>
            <a:ext cx="8491817" cy="4401205"/>
          </a:xfrm>
          <a:prstGeom prst="rect">
            <a:avLst/>
          </a:prstGeom>
          <a:noFill/>
        </p:spPr>
        <p:txBody>
          <a:bodyPr wrap="square">
            <a:spAutoFit/>
          </a:bodyPr>
          <a:lstStyle/>
          <a:p>
            <a:pPr algn="just"/>
            <a:r>
              <a:rPr lang="es-MX" sz="2800" dirty="0" smtClean="0">
                <a:solidFill>
                  <a:schemeClr val="tx1"/>
                </a:solidFill>
                <a:latin typeface="Arial Narrow" panose="020B0606020202030204" pitchFamily="34" charset="0"/>
              </a:rPr>
              <a:t>Decía Thomas Kuhn, en “La estructura de las revoluciones científicas”:</a:t>
            </a:r>
          </a:p>
          <a:p>
            <a:pPr algn="just"/>
            <a:r>
              <a:rPr lang="es-MX" sz="2800" dirty="0" smtClean="0">
                <a:solidFill>
                  <a:schemeClr val="tx1"/>
                </a:solidFill>
                <a:latin typeface="Arial Narrow" panose="020B0606020202030204" pitchFamily="34" charset="0"/>
              </a:rPr>
              <a:t>que conforme la ciencia avanza, comienzan a aparecer </a:t>
            </a:r>
            <a:r>
              <a:rPr lang="es-MX" sz="2800" b="1" u="sng" dirty="0" smtClean="0">
                <a:solidFill>
                  <a:schemeClr val="tx1"/>
                </a:solidFill>
                <a:latin typeface="Arial Narrow" panose="020B0606020202030204" pitchFamily="34" charset="0"/>
              </a:rPr>
              <a:t>anomalías</a:t>
            </a:r>
            <a:r>
              <a:rPr lang="es-MX" sz="2800" dirty="0" smtClean="0">
                <a:solidFill>
                  <a:schemeClr val="tx1"/>
                </a:solidFill>
                <a:latin typeface="Arial Narrow" panose="020B0606020202030204" pitchFamily="34" charset="0"/>
              </a:rPr>
              <a:t> en el paradigma; es decir, situaciones que no se pueden resolver con el marco conceptual vigente. Para Kuhn, las r</a:t>
            </a:r>
            <a:r>
              <a:rPr lang="es-MX" sz="2800" b="1" u="sng" dirty="0" smtClean="0">
                <a:solidFill>
                  <a:schemeClr val="tx1"/>
                </a:solidFill>
                <a:latin typeface="Arial Narrow" panose="020B0606020202030204" pitchFamily="34" charset="0"/>
              </a:rPr>
              <a:t>evolucion</a:t>
            </a:r>
            <a:r>
              <a:rPr lang="es-MX" sz="2800" dirty="0" smtClean="0">
                <a:solidFill>
                  <a:schemeClr val="tx1"/>
                </a:solidFill>
                <a:latin typeface="Arial Narrow" panose="020B0606020202030204" pitchFamily="34" charset="0"/>
              </a:rPr>
              <a:t>es </a:t>
            </a:r>
            <a:r>
              <a:rPr lang="es-MX" sz="2800" b="1" u="sng" dirty="0" smtClean="0">
                <a:solidFill>
                  <a:schemeClr val="tx1"/>
                </a:solidFill>
                <a:latin typeface="Arial Narrow" panose="020B0606020202030204" pitchFamily="34" charset="0"/>
              </a:rPr>
              <a:t>científicas</a:t>
            </a:r>
            <a:r>
              <a:rPr lang="es-MX" sz="2800" dirty="0" smtClean="0">
                <a:solidFill>
                  <a:schemeClr val="tx1"/>
                </a:solidFill>
                <a:latin typeface="Arial Narrow" panose="020B0606020202030204" pitchFamily="34" charset="0"/>
              </a:rPr>
              <a:t> no son más que la acumulación insostenible de estas </a:t>
            </a:r>
            <a:r>
              <a:rPr lang="es-MX" sz="2800" b="1" u="sng" dirty="0" smtClean="0">
                <a:solidFill>
                  <a:schemeClr val="tx1"/>
                </a:solidFill>
                <a:latin typeface="Arial Narrow" panose="020B0606020202030204" pitchFamily="34" charset="0"/>
              </a:rPr>
              <a:t>fallas</a:t>
            </a:r>
            <a:r>
              <a:rPr lang="es-MX" sz="2800" dirty="0" smtClean="0">
                <a:solidFill>
                  <a:schemeClr val="tx1"/>
                </a:solidFill>
                <a:latin typeface="Arial Narrow" panose="020B0606020202030204" pitchFamily="34" charset="0"/>
              </a:rPr>
              <a:t>, lo que provoca que el </a:t>
            </a:r>
            <a:r>
              <a:rPr lang="es-MX" sz="2800" b="1" u="sng" dirty="0" smtClean="0">
                <a:solidFill>
                  <a:schemeClr val="tx1"/>
                </a:solidFill>
                <a:latin typeface="Arial Narrow" panose="020B0606020202030204" pitchFamily="34" charset="0"/>
              </a:rPr>
              <a:t>paradigma</a:t>
            </a:r>
            <a:r>
              <a:rPr lang="es-MX" sz="2800" dirty="0" smtClean="0">
                <a:solidFill>
                  <a:schemeClr val="tx1"/>
                </a:solidFill>
                <a:latin typeface="Arial Narrow" panose="020B0606020202030204" pitchFamily="34" charset="0"/>
              </a:rPr>
              <a:t> reinante colapse y deba surgir uno nuevo. En este sentido, la </a:t>
            </a:r>
            <a:r>
              <a:rPr lang="es-MX" sz="2800" b="1" u="sng" dirty="0" smtClean="0">
                <a:solidFill>
                  <a:schemeClr val="tx1"/>
                </a:solidFill>
                <a:latin typeface="Arial Narrow" panose="020B0606020202030204" pitchFamily="34" charset="0"/>
              </a:rPr>
              <a:t>innovación</a:t>
            </a:r>
            <a:r>
              <a:rPr lang="es-MX" sz="2800" dirty="0" smtClean="0">
                <a:solidFill>
                  <a:schemeClr val="tx1"/>
                </a:solidFill>
                <a:latin typeface="Arial Narrow" panose="020B0606020202030204" pitchFamily="34" charset="0"/>
              </a:rPr>
              <a:t> es también un </a:t>
            </a:r>
            <a:r>
              <a:rPr lang="es-MX" sz="2800" b="1" u="sng" dirty="0" smtClean="0">
                <a:solidFill>
                  <a:schemeClr val="tx1"/>
                </a:solidFill>
                <a:latin typeface="Arial Narrow" panose="020B0606020202030204" pitchFamily="34" charset="0"/>
              </a:rPr>
              <a:t>motor</a:t>
            </a:r>
            <a:r>
              <a:rPr lang="es-MX" sz="2800" dirty="0" smtClean="0">
                <a:solidFill>
                  <a:schemeClr val="tx1"/>
                </a:solidFill>
                <a:latin typeface="Arial Narrow" panose="020B0606020202030204" pitchFamily="34" charset="0"/>
              </a:rPr>
              <a:t> del </a:t>
            </a:r>
            <a:r>
              <a:rPr lang="es-MX" sz="2800" b="1" u="sng" dirty="0" smtClean="0">
                <a:solidFill>
                  <a:schemeClr val="tx1"/>
                </a:solidFill>
                <a:latin typeface="Arial Narrow" panose="020B0606020202030204" pitchFamily="34" charset="0"/>
              </a:rPr>
              <a:t>conocimiento</a:t>
            </a:r>
            <a:r>
              <a:rPr lang="es-MX" sz="2800" dirty="0" smtClean="0">
                <a:solidFill>
                  <a:schemeClr val="tx1"/>
                </a:solidFill>
                <a:latin typeface="Arial Narrow" panose="020B0606020202030204" pitchFamily="34" charset="0"/>
              </a:rPr>
              <a:t> humano y un </a:t>
            </a:r>
            <a:r>
              <a:rPr lang="es-MX" sz="2800" b="1" u="sng" dirty="0" smtClean="0">
                <a:solidFill>
                  <a:schemeClr val="tx1"/>
                </a:solidFill>
                <a:latin typeface="Arial Narrow" panose="020B0606020202030204" pitchFamily="34" charset="0"/>
              </a:rPr>
              <a:t>detonante del progreso de la humanidad</a:t>
            </a:r>
            <a:endParaRPr lang="es-MX" sz="2800" b="1" u="sng" dirty="0">
              <a:solidFill>
                <a:schemeClr val="tx1"/>
              </a:solidFill>
              <a:latin typeface="Arial Narrow" panose="020B0606020202030204" pitchFamily="34" charset="0"/>
            </a:endParaRPr>
          </a:p>
        </p:txBody>
      </p:sp>
      <p:sp>
        <p:nvSpPr>
          <p:cNvPr id="4" name="Rectángulo 3"/>
          <p:cNvSpPr/>
          <p:nvPr/>
        </p:nvSpPr>
        <p:spPr>
          <a:xfrm>
            <a:off x="939557" y="4805641"/>
            <a:ext cx="7424327" cy="261610"/>
          </a:xfrm>
          <a:prstGeom prst="rect">
            <a:avLst/>
          </a:prstGeom>
          <a:solidFill>
            <a:srgbClr val="C00000"/>
          </a:solidFill>
        </p:spPr>
        <p:txBody>
          <a:bodyPr wrap="square">
            <a:spAutoFit/>
          </a:bodyPr>
          <a:lstStyle/>
          <a:p>
            <a:r>
              <a:rPr lang="es-MX" sz="1100" dirty="0">
                <a:hlinkClick r:id="rId2"/>
              </a:rPr>
              <a:t>https://www.iexe.edu.mx/blog/la-innovacion-gubernamental-el-reto-de-cambiar-un-sistema-monolitico-e-inmovil.html</a:t>
            </a:r>
            <a:endParaRPr lang="es-MX" sz="1100" dirty="0"/>
          </a:p>
        </p:txBody>
      </p:sp>
    </p:spTree>
    <p:extLst>
      <p:ext uri="{BB962C8B-B14F-4D97-AF65-F5344CB8AC3E}">
        <p14:creationId xmlns:p14="http://schemas.microsoft.com/office/powerpoint/2010/main" val="3287243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46</a:t>
            </a:fld>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83" y="-61473"/>
            <a:ext cx="4037399" cy="5204971"/>
          </a:xfrm>
          <a:prstGeom prst="rect">
            <a:avLst/>
          </a:prstGeom>
          <a:noFill/>
          <a:ln>
            <a:noFill/>
          </a:ln>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482" y="3027508"/>
            <a:ext cx="4948517" cy="2115991"/>
          </a:xfrm>
          <a:prstGeom prst="rect">
            <a:avLst/>
          </a:prstGeom>
        </p:spPr>
      </p:pic>
      <p:sp>
        <p:nvSpPr>
          <p:cNvPr id="15" name="Rectángulo redondeado 14"/>
          <p:cNvSpPr/>
          <p:nvPr/>
        </p:nvSpPr>
        <p:spPr>
          <a:xfrm>
            <a:off x="4286457" y="96610"/>
            <a:ext cx="4766565" cy="14052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000" u="sng" dirty="0" smtClean="0">
                <a:solidFill>
                  <a:schemeClr val="tx1"/>
                </a:solidFill>
              </a:rPr>
              <a:t>Descentralización</a:t>
            </a:r>
            <a:r>
              <a:rPr lang="es-MX" sz="2000" dirty="0" smtClean="0">
                <a:solidFill>
                  <a:schemeClr val="tx1"/>
                </a:solidFill>
              </a:rPr>
              <a:t> = delegar = capitalismo = globalización? </a:t>
            </a:r>
          </a:p>
          <a:p>
            <a:pPr algn="ctr"/>
            <a:r>
              <a:rPr lang="es-MX" sz="2000" dirty="0" smtClean="0">
                <a:solidFill>
                  <a:schemeClr val="tx1"/>
                </a:solidFill>
              </a:rPr>
              <a:t>¿controlar desde el centro?</a:t>
            </a:r>
            <a:endParaRPr lang="es-MX" sz="2000" dirty="0">
              <a:solidFill>
                <a:schemeClr val="tx1"/>
              </a:solidFill>
            </a:endParaRPr>
          </a:p>
        </p:txBody>
      </p:sp>
      <p:sp>
        <p:nvSpPr>
          <p:cNvPr id="16" name="Rectángulo redondeado 15"/>
          <p:cNvSpPr/>
          <p:nvPr/>
        </p:nvSpPr>
        <p:spPr>
          <a:xfrm>
            <a:off x="4286458" y="1793820"/>
            <a:ext cx="4766565" cy="1114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u="sng" dirty="0" smtClean="0">
                <a:solidFill>
                  <a:schemeClr val="tx1"/>
                </a:solidFill>
              </a:rPr>
              <a:t>Desconcentrar</a:t>
            </a:r>
            <a:r>
              <a:rPr lang="es-MX" sz="1600" dirty="0" smtClean="0">
                <a:solidFill>
                  <a:schemeClr val="tx1"/>
                </a:solidFill>
              </a:rPr>
              <a:t> = creer en las habilidades y competencias del otro = socialismo = comunismo?</a:t>
            </a:r>
          </a:p>
          <a:p>
            <a:pPr algn="ctr"/>
            <a:r>
              <a:rPr lang="es-MX" sz="1600" dirty="0" smtClean="0">
                <a:solidFill>
                  <a:schemeClr val="tx1"/>
                </a:solidFill>
              </a:rPr>
              <a:t>Gobierno independiente o autónomo </a:t>
            </a:r>
            <a:endParaRPr lang="es-MX" sz="1600" dirty="0">
              <a:solidFill>
                <a:schemeClr val="tx1"/>
              </a:solidFill>
            </a:endParaRPr>
          </a:p>
        </p:txBody>
      </p:sp>
    </p:spTree>
    <p:extLst>
      <p:ext uri="{BB962C8B-B14F-4D97-AF65-F5344CB8AC3E}">
        <p14:creationId xmlns:p14="http://schemas.microsoft.com/office/powerpoint/2010/main" val="78099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47</a:t>
            </a:fld>
            <a:endParaRPr lang="es-MX"/>
          </a:p>
        </p:txBody>
      </p:sp>
      <p:pic>
        <p:nvPicPr>
          <p:cNvPr id="3" name="Imagen 2"/>
          <p:cNvPicPr>
            <a:picLocks noChangeAspect="1"/>
          </p:cNvPicPr>
          <p:nvPr/>
        </p:nvPicPr>
        <p:blipFill rotWithShape="1">
          <a:blip r:embed="rId2"/>
          <a:srcRect l="23261" t="9927" r="36522" b="20507"/>
          <a:stretch/>
        </p:blipFill>
        <p:spPr>
          <a:xfrm>
            <a:off x="491853" y="119282"/>
            <a:ext cx="8472694" cy="4554369"/>
          </a:xfrm>
          <a:prstGeom prst="rect">
            <a:avLst/>
          </a:prstGeom>
        </p:spPr>
      </p:pic>
      <p:sp>
        <p:nvSpPr>
          <p:cNvPr id="4" name="Rectángulo 3"/>
          <p:cNvSpPr/>
          <p:nvPr/>
        </p:nvSpPr>
        <p:spPr>
          <a:xfrm>
            <a:off x="491853" y="4805641"/>
            <a:ext cx="8229599" cy="261610"/>
          </a:xfrm>
          <a:prstGeom prst="rect">
            <a:avLst/>
          </a:prstGeom>
          <a:solidFill>
            <a:srgbClr val="C00000"/>
          </a:solidFill>
        </p:spPr>
        <p:txBody>
          <a:bodyPr wrap="square">
            <a:spAutoFit/>
          </a:bodyPr>
          <a:lstStyle/>
          <a:p>
            <a:r>
              <a:rPr lang="es-MX" sz="1050" dirty="0">
                <a:solidFill>
                  <a:schemeClr val="bg1"/>
                </a:solidFill>
                <a:hlinkClick r:id="rId3"/>
              </a:rPr>
              <a:t>https://www.iexe.edu.mx/blog/centralizacion-descentralizacion-y-desconcentracion-de-la-administracion-publica-federal-en-mexico.html</a:t>
            </a:r>
            <a:endParaRPr lang="es-MX" sz="1050" dirty="0">
              <a:solidFill>
                <a:schemeClr val="bg1"/>
              </a:solidFill>
            </a:endParaRPr>
          </a:p>
        </p:txBody>
      </p:sp>
    </p:spTree>
    <p:extLst>
      <p:ext uri="{BB962C8B-B14F-4D97-AF65-F5344CB8AC3E}">
        <p14:creationId xmlns:p14="http://schemas.microsoft.com/office/powerpoint/2010/main" val="402209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48</a:t>
            </a:fld>
            <a:endParaRPr lang="es-MX"/>
          </a:p>
        </p:txBody>
      </p:sp>
      <p:pic>
        <p:nvPicPr>
          <p:cNvPr id="3" name="Imagen 2"/>
          <p:cNvPicPr>
            <a:picLocks noChangeAspect="1"/>
          </p:cNvPicPr>
          <p:nvPr/>
        </p:nvPicPr>
        <p:blipFill rotWithShape="1">
          <a:blip r:embed="rId2"/>
          <a:srcRect l="23366" t="37991" r="36730" b="29188"/>
          <a:stretch/>
        </p:blipFill>
        <p:spPr>
          <a:xfrm>
            <a:off x="474785" y="266651"/>
            <a:ext cx="8370277" cy="4800600"/>
          </a:xfrm>
          <a:prstGeom prst="rect">
            <a:avLst/>
          </a:prstGeom>
        </p:spPr>
      </p:pic>
    </p:spTree>
    <p:extLst>
      <p:ext uri="{BB962C8B-B14F-4D97-AF65-F5344CB8AC3E}">
        <p14:creationId xmlns:p14="http://schemas.microsoft.com/office/powerpoint/2010/main" val="2485103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49</a:t>
            </a:fld>
            <a:endParaRPr lang="es-MX"/>
          </a:p>
        </p:txBody>
      </p:sp>
      <p:sp>
        <p:nvSpPr>
          <p:cNvPr id="3" name="Rectángulo 2"/>
          <p:cNvSpPr/>
          <p:nvPr/>
        </p:nvSpPr>
        <p:spPr>
          <a:xfrm>
            <a:off x="773623" y="118124"/>
            <a:ext cx="7308060" cy="261610"/>
          </a:xfrm>
          <a:prstGeom prst="rect">
            <a:avLst/>
          </a:prstGeom>
          <a:solidFill>
            <a:srgbClr val="C00000"/>
          </a:solidFill>
        </p:spPr>
        <p:txBody>
          <a:bodyPr wrap="square">
            <a:spAutoFit/>
          </a:bodyPr>
          <a:lstStyle/>
          <a:p>
            <a:r>
              <a:rPr lang="es-ES" sz="1100" b="1" dirty="0">
                <a:solidFill>
                  <a:schemeClr val="bg1"/>
                </a:solidFill>
              </a:rPr>
              <a:t>Oportunidades para fortalecer la gobernanza a través de las políticas públicas con beneficio social ad hoc</a:t>
            </a:r>
            <a:endParaRPr lang="es-MX" sz="11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9967" t="7401" r="17258" b="12049"/>
          <a:stretch/>
        </p:blipFill>
        <p:spPr>
          <a:xfrm>
            <a:off x="42598" y="1920640"/>
            <a:ext cx="3274359" cy="3146611"/>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241" y="2830606"/>
            <a:ext cx="5197288" cy="2308786"/>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22410" r="16131"/>
          <a:stretch/>
        </p:blipFill>
        <p:spPr>
          <a:xfrm>
            <a:off x="3367384" y="404877"/>
            <a:ext cx="1510537" cy="2400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348" y="499149"/>
            <a:ext cx="4002181" cy="1660711"/>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39" y="430021"/>
            <a:ext cx="2300007" cy="1440332"/>
          </a:xfrm>
          <a:prstGeom prst="rect">
            <a:avLst/>
          </a:prstGeom>
        </p:spPr>
      </p:pic>
    </p:spTree>
    <p:extLst>
      <p:ext uri="{BB962C8B-B14F-4D97-AF65-F5344CB8AC3E}">
        <p14:creationId xmlns:p14="http://schemas.microsoft.com/office/powerpoint/2010/main" val="104574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4294967295"/>
          </p:nvPr>
        </p:nvSpPr>
        <p:spPr>
          <a:xfrm>
            <a:off x="8594725" y="4673600"/>
            <a:ext cx="549275" cy="393700"/>
          </a:xfrm>
        </p:spPr>
        <p:txBody>
          <a:bodyPr/>
          <a:lstStyle/>
          <a:p>
            <a:pPr marL="0" lvl="0" indent="0" algn="r" rtl="0">
              <a:spcBef>
                <a:spcPts val="0"/>
              </a:spcBef>
              <a:spcAft>
                <a:spcPts val="0"/>
              </a:spcAft>
              <a:buNone/>
            </a:pPr>
            <a:fld id="{00000000-1234-1234-1234-123412341234}" type="slidenum">
              <a:rPr lang="es-MX" smtClean="0"/>
              <a:t>5</a:t>
            </a:fld>
            <a:endParaRPr lang="es-MX"/>
          </a:p>
        </p:txBody>
      </p:sp>
      <p:pic>
        <p:nvPicPr>
          <p:cNvPr id="6" name="Imagen 5"/>
          <p:cNvPicPr>
            <a:picLocks noChangeAspect="1"/>
          </p:cNvPicPr>
          <p:nvPr/>
        </p:nvPicPr>
        <p:blipFill rotWithShape="1">
          <a:blip r:embed="rId3"/>
          <a:srcRect l="22574" t="14391" r="53920" b="11863"/>
          <a:stretch/>
        </p:blipFill>
        <p:spPr>
          <a:xfrm>
            <a:off x="1916204" y="228599"/>
            <a:ext cx="6831107" cy="4744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0818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50</a:t>
            </a:fld>
            <a:endParaRPr lang="es-MX"/>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8" y="404210"/>
            <a:ext cx="3191408" cy="4269441"/>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083" y="158750"/>
            <a:ext cx="2588760" cy="1649879"/>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688" y="2276986"/>
            <a:ext cx="2971800" cy="2790265"/>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401" y="3551143"/>
            <a:ext cx="2300007" cy="144033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5283" y="158750"/>
            <a:ext cx="2143125" cy="2857500"/>
          </a:xfrm>
          <a:prstGeom prst="rect">
            <a:avLst/>
          </a:prstGeom>
        </p:spPr>
      </p:pic>
    </p:spTree>
    <p:extLst>
      <p:ext uri="{BB962C8B-B14F-4D97-AF65-F5344CB8AC3E}">
        <p14:creationId xmlns:p14="http://schemas.microsoft.com/office/powerpoint/2010/main" val="191437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51</a:t>
            </a:fld>
            <a:endParaRPr lang="es-MX"/>
          </a:p>
        </p:txBody>
      </p:sp>
      <p:sp>
        <p:nvSpPr>
          <p:cNvPr id="3" name="Rectángulo redondeado 2"/>
          <p:cNvSpPr/>
          <p:nvPr/>
        </p:nvSpPr>
        <p:spPr>
          <a:xfrm>
            <a:off x="100854" y="255501"/>
            <a:ext cx="2689411" cy="430307"/>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s-MX" sz="1100" b="1" dirty="0" smtClean="0">
                <a:solidFill>
                  <a:schemeClr val="tx1"/>
                </a:solidFill>
              </a:rPr>
              <a:t>Por favor escriba un caso práctico en el que resalta la EFICIENCIA </a:t>
            </a:r>
            <a:endParaRPr lang="es-MX" sz="1100" b="1" dirty="0">
              <a:solidFill>
                <a:schemeClr val="tx1"/>
              </a:solidFill>
            </a:endParaRPr>
          </a:p>
        </p:txBody>
      </p:sp>
      <p:sp>
        <p:nvSpPr>
          <p:cNvPr id="4" name="Rectángulo redondeado 3"/>
          <p:cNvSpPr/>
          <p:nvPr/>
        </p:nvSpPr>
        <p:spPr>
          <a:xfrm>
            <a:off x="100848" y="1219197"/>
            <a:ext cx="2689411" cy="430307"/>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s-MX" sz="1100" b="1" dirty="0" smtClean="0">
                <a:solidFill>
                  <a:schemeClr val="tx1"/>
                </a:solidFill>
              </a:rPr>
              <a:t>Por favor escriba un caso práctico en el que resalta la EFICACIA  </a:t>
            </a:r>
            <a:endParaRPr lang="es-MX" sz="1100" b="1" dirty="0">
              <a:solidFill>
                <a:schemeClr val="tx1"/>
              </a:solidFill>
            </a:endParaRPr>
          </a:p>
        </p:txBody>
      </p:sp>
      <p:sp>
        <p:nvSpPr>
          <p:cNvPr id="5" name="Rectángulo redondeado 4"/>
          <p:cNvSpPr/>
          <p:nvPr/>
        </p:nvSpPr>
        <p:spPr>
          <a:xfrm>
            <a:off x="100849" y="2281515"/>
            <a:ext cx="2689411" cy="430307"/>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s-MX" sz="1100" b="1" dirty="0" smtClean="0">
                <a:solidFill>
                  <a:schemeClr val="tx1"/>
                </a:solidFill>
              </a:rPr>
              <a:t>Por favor escriba un caso práctico en el que resalta la EFECTIVIDAD  </a:t>
            </a:r>
            <a:endParaRPr lang="es-MX" sz="1100" b="1" dirty="0">
              <a:solidFill>
                <a:schemeClr val="tx1"/>
              </a:solidFill>
            </a:endParaRPr>
          </a:p>
        </p:txBody>
      </p:sp>
      <p:sp>
        <p:nvSpPr>
          <p:cNvPr id="6" name="Rectángulo redondeado 5"/>
          <p:cNvSpPr/>
          <p:nvPr/>
        </p:nvSpPr>
        <p:spPr>
          <a:xfrm>
            <a:off x="100849" y="3332626"/>
            <a:ext cx="2689411" cy="430307"/>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s-MX" sz="1100" b="1" dirty="0" smtClean="0">
                <a:solidFill>
                  <a:schemeClr val="tx1"/>
                </a:solidFill>
              </a:rPr>
              <a:t>Por favor escriba un caso práctico en el que resalta la HONRADEZ</a:t>
            </a:r>
            <a:endParaRPr lang="es-MX" sz="1100" b="1" dirty="0">
              <a:solidFill>
                <a:schemeClr val="tx1"/>
              </a:solidFill>
            </a:endParaRPr>
          </a:p>
        </p:txBody>
      </p:sp>
      <p:sp>
        <p:nvSpPr>
          <p:cNvPr id="7" name="Rectángulo redondeado 6"/>
          <p:cNvSpPr/>
          <p:nvPr/>
        </p:nvSpPr>
        <p:spPr>
          <a:xfrm>
            <a:off x="100848" y="4361321"/>
            <a:ext cx="2689411" cy="430307"/>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r>
              <a:rPr lang="es-MX" sz="1100" b="1" dirty="0" smtClean="0">
                <a:solidFill>
                  <a:schemeClr val="tx1"/>
                </a:solidFill>
              </a:rPr>
              <a:t>Por favor escriba un caso práctico en el que resalta la HONESTIDAD</a:t>
            </a:r>
            <a:endParaRPr lang="es-MX" sz="1100" b="1" dirty="0">
              <a:solidFill>
                <a:schemeClr val="tx1"/>
              </a:solidFill>
            </a:endParaRPr>
          </a:p>
        </p:txBody>
      </p:sp>
      <p:sp>
        <p:nvSpPr>
          <p:cNvPr id="8" name="Rectángulo redondeado 7"/>
          <p:cNvSpPr/>
          <p:nvPr/>
        </p:nvSpPr>
        <p:spPr>
          <a:xfrm>
            <a:off x="2790259" y="147916"/>
            <a:ext cx="6239025" cy="72614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endParaRPr lang="es-MX" sz="1100" b="1" dirty="0">
              <a:solidFill>
                <a:srgbClr val="C00000"/>
              </a:solidFill>
            </a:endParaRPr>
          </a:p>
        </p:txBody>
      </p:sp>
      <p:sp>
        <p:nvSpPr>
          <p:cNvPr id="9" name="Rectángulo redondeado 8"/>
          <p:cNvSpPr/>
          <p:nvPr/>
        </p:nvSpPr>
        <p:spPr>
          <a:xfrm>
            <a:off x="2790258" y="1129637"/>
            <a:ext cx="6239025" cy="72614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endParaRPr lang="es-MX" sz="1100" b="1" dirty="0">
              <a:solidFill>
                <a:srgbClr val="C00000"/>
              </a:solidFill>
            </a:endParaRPr>
          </a:p>
        </p:txBody>
      </p:sp>
      <p:sp>
        <p:nvSpPr>
          <p:cNvPr id="10" name="Rectángulo redondeado 9"/>
          <p:cNvSpPr/>
          <p:nvPr/>
        </p:nvSpPr>
        <p:spPr>
          <a:xfrm>
            <a:off x="2790259" y="2172412"/>
            <a:ext cx="6239025" cy="72614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endParaRPr lang="es-MX" sz="1100" b="1" dirty="0">
              <a:solidFill>
                <a:srgbClr val="C00000"/>
              </a:solidFill>
            </a:endParaRPr>
          </a:p>
        </p:txBody>
      </p:sp>
      <p:sp>
        <p:nvSpPr>
          <p:cNvPr id="11" name="Rectángulo redondeado 10"/>
          <p:cNvSpPr/>
          <p:nvPr/>
        </p:nvSpPr>
        <p:spPr>
          <a:xfrm>
            <a:off x="2790259" y="3154133"/>
            <a:ext cx="6239025" cy="72614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endParaRPr lang="es-MX" sz="1100" b="1" dirty="0">
              <a:solidFill>
                <a:srgbClr val="C00000"/>
              </a:solidFill>
            </a:endParaRPr>
          </a:p>
        </p:txBody>
      </p:sp>
      <p:sp>
        <p:nvSpPr>
          <p:cNvPr id="12" name="Rectángulo redondeado 11"/>
          <p:cNvSpPr/>
          <p:nvPr/>
        </p:nvSpPr>
        <p:spPr>
          <a:xfrm>
            <a:off x="2790259" y="4216451"/>
            <a:ext cx="6239025" cy="72614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endParaRPr lang="es-MX" sz="1100" b="1" dirty="0">
              <a:solidFill>
                <a:srgbClr val="C00000"/>
              </a:solidFill>
            </a:endParaRPr>
          </a:p>
        </p:txBody>
      </p:sp>
    </p:spTree>
    <p:extLst>
      <p:ext uri="{BB962C8B-B14F-4D97-AF65-F5344CB8AC3E}">
        <p14:creationId xmlns:p14="http://schemas.microsoft.com/office/powerpoint/2010/main" val="978103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3" name="Google Shape;253;p3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52</a:t>
            </a:fld>
            <a:endParaRPr/>
          </a:p>
        </p:txBody>
      </p:sp>
      <p:sp>
        <p:nvSpPr>
          <p:cNvPr id="250" name="Google Shape;250;p36"/>
          <p:cNvSpPr txBox="1">
            <a:spLocks noGrp="1"/>
          </p:cNvSpPr>
          <p:nvPr>
            <p:ph type="ctrTitle" idx="4294967295"/>
          </p:nvPr>
        </p:nvSpPr>
        <p:spPr>
          <a:xfrm>
            <a:off x="4279900" y="1487488"/>
            <a:ext cx="4864100" cy="1160462"/>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solidFill>
                  <a:schemeClr val="tx1"/>
                </a:solidFill>
              </a:rPr>
              <a:t>Gracias!</a:t>
            </a:r>
            <a:endParaRPr sz="6000" dirty="0">
              <a:solidFill>
                <a:schemeClr val="tx1"/>
              </a:solidFill>
            </a:endParaRPr>
          </a:p>
        </p:txBody>
      </p:sp>
      <p:sp>
        <p:nvSpPr>
          <p:cNvPr id="252" name="Google Shape;252;p36"/>
          <p:cNvSpPr txBox="1">
            <a:spLocks noGrp="1"/>
          </p:cNvSpPr>
          <p:nvPr>
            <p:ph type="body" idx="4294967295"/>
          </p:nvPr>
        </p:nvSpPr>
        <p:spPr>
          <a:xfrm>
            <a:off x="4279900" y="3519488"/>
            <a:ext cx="4864100" cy="722312"/>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n" sz="1400" b="1" dirty="0" smtClean="0">
                <a:solidFill>
                  <a:schemeClr val="tx1"/>
                </a:solidFill>
              </a:rPr>
              <a:t>@doctornazario</a:t>
            </a:r>
            <a:endParaRPr sz="1400" b="1" dirty="0">
              <a:solidFill>
                <a:schemeClr val="tx1"/>
              </a:solidFill>
            </a:endParaRPr>
          </a:p>
          <a:p>
            <a:pPr marL="0" lvl="0" indent="0" algn="ctr" rtl="0">
              <a:spcBef>
                <a:spcPts val="600"/>
              </a:spcBef>
              <a:spcAft>
                <a:spcPts val="0"/>
              </a:spcAft>
              <a:buNone/>
            </a:pPr>
            <a:r>
              <a:rPr lang="en" sz="1400" b="1" dirty="0" smtClean="0">
                <a:solidFill>
                  <a:schemeClr val="tx1"/>
                </a:solidFill>
              </a:rPr>
              <a:t>nazariotolareyes@gmail.com</a:t>
            </a:r>
            <a:endParaRPr sz="14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216" y="197511"/>
            <a:ext cx="8214328" cy="329184"/>
          </a:xfrm>
          <a:noFill/>
        </p:spPr>
        <p:txBody>
          <a:bodyPr>
            <a:normAutofit fontScale="90000"/>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Nueva Estructura orgánica del H. Ayto. </a:t>
            </a:r>
            <a:r>
              <a:rPr lang="es-MX" sz="2800" dirty="0" smtClean="0">
                <a:solidFill>
                  <a:schemeClr val="tx1">
                    <a:lumMod val="75000"/>
                    <a:lumOff val="25000"/>
                  </a:schemeClr>
                </a:solidFill>
                <a:latin typeface="Arial" panose="020B0604020202020204" pitchFamily="34" charset="0"/>
                <a:cs typeface="Arial" panose="020B0604020202020204" pitchFamily="34" charset="0"/>
              </a:rPr>
              <a:t/>
            </a:r>
            <a:br>
              <a:rPr lang="es-MX" sz="2800" dirty="0" smtClean="0">
                <a:solidFill>
                  <a:schemeClr val="tx1">
                    <a:lumMod val="75000"/>
                    <a:lumOff val="25000"/>
                  </a:schemeClr>
                </a:solidFill>
                <a:latin typeface="Arial" panose="020B0604020202020204" pitchFamily="34" charset="0"/>
                <a:cs typeface="Arial" panose="020B0604020202020204" pitchFamily="34" charset="0"/>
              </a:rPr>
            </a:br>
            <a:r>
              <a:rPr lang="es-MX" sz="2700" dirty="0" smtClean="0">
                <a:solidFill>
                  <a:schemeClr val="tx1">
                    <a:lumMod val="75000"/>
                    <a:lumOff val="25000"/>
                  </a:schemeClr>
                </a:solidFill>
                <a:latin typeface="Arial" panose="020B0604020202020204" pitchFamily="34" charset="0"/>
                <a:cs typeface="Arial" panose="020B0604020202020204" pitchFamily="34" charset="0"/>
              </a:rPr>
              <a:t>Toluca </a:t>
            </a:r>
            <a:endParaRPr lang="es-MX" sz="2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298302" y="993697"/>
            <a:ext cx="4660183" cy="1718401"/>
          </a:xfrm>
          <a:noFill/>
        </p:spPr>
        <p:txBody>
          <a:bodyPr/>
          <a:lstStyle/>
          <a:p>
            <a:pPr marL="127000" indent="0">
              <a:buNone/>
            </a:pPr>
            <a:r>
              <a:rPr lang="es-MX" sz="1100" b="1" dirty="0" smtClean="0">
                <a:solidFill>
                  <a:schemeClr val="tx1">
                    <a:lumMod val="75000"/>
                    <a:lumOff val="25000"/>
                  </a:schemeClr>
                </a:solidFill>
                <a:latin typeface="Arial" panose="020B0604020202020204" pitchFamily="34" charset="0"/>
                <a:cs typeface="Arial" panose="020B0604020202020204" pitchFamily="34" charset="0"/>
              </a:rPr>
              <a:t>además </a:t>
            </a:r>
            <a:r>
              <a:rPr lang="es-MX" sz="1100" b="1" dirty="0">
                <a:solidFill>
                  <a:schemeClr val="tx1">
                    <a:lumMod val="75000"/>
                    <a:lumOff val="25000"/>
                  </a:schemeClr>
                </a:solidFill>
                <a:latin typeface="Arial" panose="020B0604020202020204" pitchFamily="34" charset="0"/>
                <a:cs typeface="Arial" panose="020B0604020202020204" pitchFamily="34" charset="0"/>
              </a:rPr>
              <a:t>de los organismos públicos descentralizados como el </a:t>
            </a:r>
          </a:p>
          <a:p>
            <a:pPr marL="127000" indent="0">
              <a:buNone/>
            </a:pPr>
            <a:r>
              <a:rPr lang="es-MX" sz="1100" b="1" dirty="0">
                <a:solidFill>
                  <a:schemeClr val="tx1">
                    <a:lumMod val="75000"/>
                    <a:lumOff val="25000"/>
                  </a:schemeClr>
                </a:solidFill>
                <a:latin typeface="Arial" panose="020B0604020202020204" pitchFamily="34" charset="0"/>
                <a:cs typeface="Arial" panose="020B0604020202020204" pitchFamily="34" charset="0"/>
              </a:rPr>
              <a:t>14.- Instituto Municipal de Cultura Física y Deporte, </a:t>
            </a:r>
          </a:p>
          <a:p>
            <a:pPr marL="127000" indent="0">
              <a:buNone/>
            </a:pPr>
            <a:r>
              <a:rPr lang="es-MX" sz="1100" b="1" dirty="0">
                <a:solidFill>
                  <a:schemeClr val="tx1">
                    <a:lumMod val="75000"/>
                    <a:lumOff val="25000"/>
                  </a:schemeClr>
                </a:solidFill>
                <a:latin typeface="Arial" panose="020B0604020202020204" pitchFamily="34" charset="0"/>
                <a:cs typeface="Arial" panose="020B0604020202020204" pitchFamily="34" charset="0"/>
              </a:rPr>
              <a:t>15.- Sistema Municipal para el Desarrollo Integral de la Familia, </a:t>
            </a:r>
          </a:p>
          <a:p>
            <a:pPr marL="127000" indent="0">
              <a:buNone/>
            </a:pPr>
            <a:r>
              <a:rPr lang="es-MX" sz="1100" b="1" dirty="0">
                <a:solidFill>
                  <a:schemeClr val="tx1">
                    <a:lumMod val="75000"/>
                    <a:lumOff val="25000"/>
                  </a:schemeClr>
                </a:solidFill>
                <a:latin typeface="Arial" panose="020B0604020202020204" pitchFamily="34" charset="0"/>
                <a:cs typeface="Arial" panose="020B0604020202020204" pitchFamily="34" charset="0"/>
              </a:rPr>
              <a:t>16.- Organismo Agua y Saneamiento, </a:t>
            </a:r>
          </a:p>
          <a:p>
            <a:pPr marL="127000" indent="0">
              <a:buNone/>
            </a:pPr>
            <a:r>
              <a:rPr lang="es-MX" sz="1100" b="1" dirty="0">
                <a:solidFill>
                  <a:schemeClr val="tx1">
                    <a:lumMod val="75000"/>
                    <a:lumOff val="25000"/>
                  </a:schemeClr>
                </a:solidFill>
                <a:latin typeface="Arial" panose="020B0604020202020204" pitchFamily="34" charset="0"/>
                <a:cs typeface="Arial" panose="020B0604020202020204" pitchFamily="34" charset="0"/>
              </a:rPr>
              <a:t>17.- Defensoría Municipal de Derechos Humanos y </a:t>
            </a:r>
          </a:p>
          <a:p>
            <a:pPr marL="127000" indent="0">
              <a:buNone/>
            </a:pPr>
            <a:r>
              <a:rPr lang="es-MX" sz="1100" b="1" dirty="0">
                <a:solidFill>
                  <a:schemeClr val="tx1">
                    <a:lumMod val="75000"/>
                    <a:lumOff val="25000"/>
                  </a:schemeClr>
                </a:solidFill>
                <a:latin typeface="Arial" panose="020B0604020202020204" pitchFamily="34" charset="0"/>
                <a:cs typeface="Arial" panose="020B0604020202020204" pitchFamily="34" charset="0"/>
              </a:rPr>
              <a:t>18.- Unidad de Asuntos Internos e Investigadora.</a:t>
            </a:r>
            <a:endParaRPr lang="es-MX" sz="3200" b="1" dirty="0">
              <a:solidFill>
                <a:schemeClr val="tx1">
                  <a:lumMod val="75000"/>
                  <a:lumOff val="25000"/>
                </a:schemeClr>
              </a:solidFill>
            </a:endParaRPr>
          </a:p>
        </p:txBody>
      </p:sp>
      <p:sp>
        <p:nvSpPr>
          <p:cNvPr id="6" name="Marcador de texto 2"/>
          <p:cNvSpPr>
            <a:spLocks noGrp="1"/>
          </p:cNvSpPr>
          <p:nvPr>
            <p:ph type="body" idx="2"/>
          </p:nvPr>
        </p:nvSpPr>
        <p:spPr>
          <a:xfrm>
            <a:off x="411347" y="993697"/>
            <a:ext cx="3685707" cy="3876754"/>
          </a:xfrm>
          <a:noFill/>
          <a:ln>
            <a:noFill/>
          </a:ln>
        </p:spPr>
        <p:txBody>
          <a:bodyPr/>
          <a:lstStyle/>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Un H. Ayuntamiento,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1.- Presidencia como órgano ejecutivo municipal,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2.- Secretaría del Ayuntamiento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3.- Direcciones Generales: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4.- Contraloría,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5.- Gobierno,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6.- Seguridad Pública,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7.- Administración,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8.- Tesorería Municipal,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9.- Medio Ambiente,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10.- Desarrollo Urbano y Obra Pública,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11.- Desarrollo Económico, </a:t>
            </a:r>
          </a:p>
          <a:p>
            <a:pPr marL="127000" indent="0">
              <a:buNone/>
            </a:pPr>
            <a:r>
              <a:rPr lang="es-MX" sz="1200" b="1" dirty="0">
                <a:solidFill>
                  <a:schemeClr val="tx1">
                    <a:lumMod val="75000"/>
                    <a:lumOff val="25000"/>
                  </a:schemeClr>
                </a:solidFill>
                <a:latin typeface="Arial" panose="020B0604020202020204" pitchFamily="34" charset="0"/>
                <a:cs typeface="Arial" panose="020B0604020202020204" pitchFamily="34" charset="0"/>
              </a:rPr>
              <a:t>12.- Bienestar Social y de Servicios Públicos</a:t>
            </a:r>
            <a:r>
              <a:rPr lang="es-MX" sz="1200" b="1" dirty="0" smtClean="0">
                <a:solidFill>
                  <a:schemeClr val="tx1">
                    <a:lumMod val="75000"/>
                    <a:lumOff val="25000"/>
                  </a:schemeClr>
                </a:solidFill>
                <a:latin typeface="Arial" panose="020B0604020202020204" pitchFamily="34" charset="0"/>
                <a:cs typeface="Arial" panose="020B0604020202020204" pitchFamily="34" charset="0"/>
              </a:rPr>
              <a:t>;</a:t>
            </a:r>
            <a:endParaRPr lang="es-MX"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graphicFrame>
        <p:nvGraphicFramePr>
          <p:cNvPr id="7" name="Tabla 6"/>
          <p:cNvGraphicFramePr>
            <a:graphicFrameLocks noGrp="1"/>
          </p:cNvGraphicFramePr>
          <p:nvPr>
            <p:extLst>
              <p:ext uri="{D42A27DB-BD31-4B8C-83A1-F6EECF244321}">
                <p14:modId xmlns:p14="http://schemas.microsoft.com/office/powerpoint/2010/main" val="725034552"/>
              </p:ext>
            </p:extLst>
          </p:nvPr>
        </p:nvGraphicFramePr>
        <p:xfrm>
          <a:off x="4727509" y="3580704"/>
          <a:ext cx="3645171" cy="350520"/>
        </p:xfrm>
        <a:graphic>
          <a:graphicData uri="http://schemas.openxmlformats.org/drawingml/2006/table">
            <a:tbl>
              <a:tblPr/>
              <a:tblGrid>
                <a:gridCol w="919169"/>
                <a:gridCol w="919169"/>
                <a:gridCol w="1806833"/>
              </a:tblGrid>
              <a:tr h="0">
                <a:tc>
                  <a:txBody>
                    <a:bodyPr/>
                    <a:lstStyle/>
                    <a:p>
                      <a:pPr algn="ctr"/>
                      <a:r>
                        <a:rPr lang="es-MX" sz="1800" b="1" i="0" dirty="0">
                          <a:ln>
                            <a:noFill/>
                          </a:ln>
                          <a:solidFill>
                            <a:schemeClr val="tx1">
                              <a:lumMod val="75000"/>
                              <a:lumOff val="25000"/>
                            </a:schemeClr>
                          </a:solidFill>
                          <a:effectLst/>
                          <a:latin typeface="Arial" panose="020B0604020202020204" pitchFamily="34" charset="0"/>
                          <a:cs typeface="Arial" panose="020B0604020202020204" pitchFamily="34" charset="0"/>
                        </a:rPr>
                        <a:t>106</a:t>
                      </a:r>
                    </a:p>
                  </a:txBody>
                  <a:tcPr marL="38100" marR="38100" marT="38100" marB="38100" anchor="ctr">
                    <a:lnL>
                      <a:noFill/>
                    </a:lnL>
                    <a:lnR>
                      <a:noFill/>
                    </a:lnR>
                    <a:lnT>
                      <a:noFill/>
                    </a:lnT>
                    <a:lnB>
                      <a:noFill/>
                    </a:lnB>
                    <a:noFill/>
                  </a:tcPr>
                </a:tc>
                <a:tc>
                  <a:txBody>
                    <a:bodyPr/>
                    <a:lstStyle/>
                    <a:p>
                      <a:pPr algn="ctr"/>
                      <a:r>
                        <a:rPr lang="es-MX" sz="1800" b="1" i="0" dirty="0">
                          <a:ln>
                            <a:noFill/>
                          </a:ln>
                          <a:solidFill>
                            <a:schemeClr val="tx1">
                              <a:lumMod val="75000"/>
                              <a:lumOff val="25000"/>
                            </a:schemeClr>
                          </a:solidFill>
                          <a:effectLst/>
                          <a:latin typeface="Arial" panose="020B0604020202020204" pitchFamily="34" charset="0"/>
                          <a:cs typeface="Arial" panose="020B0604020202020204" pitchFamily="34" charset="0"/>
                        </a:rPr>
                        <a:t>Toluca</a:t>
                      </a:r>
                    </a:p>
                  </a:txBody>
                  <a:tcPr marL="38100" marR="38100" marT="38100" marB="38100" anchor="ctr">
                    <a:lnL>
                      <a:noFill/>
                    </a:lnL>
                    <a:lnR>
                      <a:noFill/>
                    </a:lnR>
                    <a:lnT>
                      <a:noFill/>
                    </a:lnT>
                    <a:lnB>
                      <a:noFill/>
                    </a:lnB>
                    <a:noFill/>
                  </a:tcPr>
                </a:tc>
                <a:tc>
                  <a:txBody>
                    <a:bodyPr/>
                    <a:lstStyle/>
                    <a:p>
                      <a:pPr algn="ctr"/>
                      <a:r>
                        <a:rPr lang="es-MX" sz="1800" b="1" i="0" dirty="0" err="1" smtClean="0">
                          <a:ln>
                            <a:noFill/>
                          </a:ln>
                          <a:solidFill>
                            <a:schemeClr val="tx1">
                              <a:lumMod val="75000"/>
                              <a:lumOff val="25000"/>
                            </a:schemeClr>
                          </a:solidFill>
                          <a:effectLst/>
                          <a:latin typeface="Arial" panose="020B0604020202020204" pitchFamily="34" charset="0"/>
                          <a:cs typeface="Arial" panose="020B0604020202020204" pitchFamily="34" charset="0"/>
                        </a:rPr>
                        <a:t>Hab</a:t>
                      </a:r>
                      <a:r>
                        <a:rPr lang="es-MX" sz="1800" b="1" i="0" dirty="0" smtClean="0">
                          <a:ln>
                            <a:noFill/>
                          </a:ln>
                          <a:solidFill>
                            <a:schemeClr val="tx1">
                              <a:lumMod val="75000"/>
                              <a:lumOff val="25000"/>
                            </a:schemeClr>
                          </a:solidFill>
                          <a:effectLst/>
                          <a:latin typeface="Arial" panose="020B0604020202020204" pitchFamily="34" charset="0"/>
                          <a:cs typeface="Arial" panose="020B0604020202020204" pitchFamily="34" charset="0"/>
                        </a:rPr>
                        <a:t>: 873 </a:t>
                      </a:r>
                      <a:r>
                        <a:rPr lang="es-MX" sz="1800" b="1" i="0" dirty="0">
                          <a:ln>
                            <a:noFill/>
                          </a:ln>
                          <a:solidFill>
                            <a:schemeClr val="tx1">
                              <a:lumMod val="75000"/>
                              <a:lumOff val="25000"/>
                            </a:schemeClr>
                          </a:solidFill>
                          <a:effectLst/>
                          <a:latin typeface="Arial" panose="020B0604020202020204" pitchFamily="34" charset="0"/>
                          <a:cs typeface="Arial" panose="020B0604020202020204" pitchFamily="34" charset="0"/>
                        </a:rPr>
                        <a:t>536</a:t>
                      </a:r>
                    </a:p>
                  </a:txBody>
                  <a:tcPr marL="38100" marR="38100" marT="38100" marB="38100" anchor="ctr">
                    <a:lnL>
                      <a:noFill/>
                    </a:lnL>
                    <a:lnR>
                      <a:noFill/>
                    </a:lnR>
                    <a:lnT>
                      <a:noFill/>
                    </a:lnT>
                    <a:lnB>
                      <a:noFill/>
                    </a:lnB>
                    <a:noFill/>
                  </a:tcPr>
                </a:tc>
              </a:tr>
            </a:tbl>
          </a:graphicData>
        </a:graphic>
      </p:graphicFrame>
    </p:spTree>
    <p:extLst>
      <p:ext uri="{BB962C8B-B14F-4D97-AF65-F5344CB8AC3E}">
        <p14:creationId xmlns:p14="http://schemas.microsoft.com/office/powerpoint/2010/main" val="334184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
        <p:nvSpPr>
          <p:cNvPr id="6" name="Elipse 5"/>
          <p:cNvSpPr/>
          <p:nvPr/>
        </p:nvSpPr>
        <p:spPr>
          <a:xfrm>
            <a:off x="942102" y="555620"/>
            <a:ext cx="7812832" cy="4327022"/>
          </a:xfrm>
          <a:prstGeom prst="ellips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7" name="Elipse 6"/>
          <p:cNvSpPr/>
          <p:nvPr/>
        </p:nvSpPr>
        <p:spPr>
          <a:xfrm>
            <a:off x="1642624" y="1034205"/>
            <a:ext cx="6378497" cy="341908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8" name="Elipse 7"/>
          <p:cNvSpPr/>
          <p:nvPr/>
        </p:nvSpPr>
        <p:spPr>
          <a:xfrm>
            <a:off x="2306120" y="1478401"/>
            <a:ext cx="5051503" cy="2598234"/>
          </a:xfrm>
          <a:prstGeom prst="ellips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9" name="Elipse 8"/>
          <p:cNvSpPr/>
          <p:nvPr/>
        </p:nvSpPr>
        <p:spPr>
          <a:xfrm>
            <a:off x="2962184" y="1999360"/>
            <a:ext cx="3739374" cy="16838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0" name="Elipse 9"/>
          <p:cNvSpPr/>
          <p:nvPr/>
        </p:nvSpPr>
        <p:spPr>
          <a:xfrm>
            <a:off x="3543905" y="2453679"/>
            <a:ext cx="2575932" cy="970190"/>
          </a:xfrm>
          <a:prstGeom prst="ellipse">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1" name="Rectángulo redondeado 10"/>
          <p:cNvSpPr/>
          <p:nvPr/>
        </p:nvSpPr>
        <p:spPr>
          <a:xfrm>
            <a:off x="87565" y="785651"/>
            <a:ext cx="3787318" cy="2943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GOB. INTERNACIONAL Y SUS LEYES  </a:t>
            </a:r>
            <a:endParaRPr lang="es-MX" b="1" dirty="0"/>
          </a:p>
        </p:txBody>
      </p:sp>
      <p:sp>
        <p:nvSpPr>
          <p:cNvPr id="12" name="Rectángulo redondeado 11"/>
          <p:cNvSpPr/>
          <p:nvPr/>
        </p:nvSpPr>
        <p:spPr>
          <a:xfrm>
            <a:off x="832919" y="1191834"/>
            <a:ext cx="3153980" cy="2943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GOB. FEDERAL Y SUS LEYES  </a:t>
            </a:r>
            <a:endParaRPr lang="es-MX" b="1" dirty="0"/>
          </a:p>
        </p:txBody>
      </p:sp>
      <p:sp>
        <p:nvSpPr>
          <p:cNvPr id="13" name="Rectángulo redondeado 12"/>
          <p:cNvSpPr/>
          <p:nvPr/>
        </p:nvSpPr>
        <p:spPr>
          <a:xfrm>
            <a:off x="1981224" y="1612891"/>
            <a:ext cx="3109324" cy="2943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GOB. ESTATAL Y SUS LEYES  </a:t>
            </a:r>
            <a:endParaRPr lang="es-MX" b="1" dirty="0"/>
          </a:p>
        </p:txBody>
      </p:sp>
      <p:sp>
        <p:nvSpPr>
          <p:cNvPr id="14" name="Rectángulo redondeado 13"/>
          <p:cNvSpPr/>
          <p:nvPr/>
        </p:nvSpPr>
        <p:spPr>
          <a:xfrm>
            <a:off x="2462248" y="2116330"/>
            <a:ext cx="3070811" cy="2943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GOB. MUNICIPAL Y SUS LEYES </a:t>
            </a:r>
            <a:endParaRPr lang="es-MX" b="1" dirty="0"/>
          </a:p>
        </p:txBody>
      </p:sp>
      <p:sp>
        <p:nvSpPr>
          <p:cNvPr id="15" name="Rectángulo redondeado 14"/>
          <p:cNvSpPr/>
          <p:nvPr/>
        </p:nvSpPr>
        <p:spPr>
          <a:xfrm>
            <a:off x="3766929" y="2719131"/>
            <a:ext cx="2129883" cy="2943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dirty="0" smtClean="0"/>
              <a:t>AUT. AUXILIARES </a:t>
            </a:r>
            <a:endParaRPr lang="es-MX" b="1" dirty="0"/>
          </a:p>
        </p:txBody>
      </p:sp>
      <p:sp>
        <p:nvSpPr>
          <p:cNvPr id="17" name="Rectángulo redondeado 16"/>
          <p:cNvSpPr/>
          <p:nvPr/>
        </p:nvSpPr>
        <p:spPr>
          <a:xfrm>
            <a:off x="0" y="31104"/>
            <a:ext cx="9144000" cy="423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smtClean="0">
                <a:solidFill>
                  <a:schemeClr val="tx1">
                    <a:lumMod val="75000"/>
                    <a:lumOff val="25000"/>
                  </a:schemeClr>
                </a:solidFill>
                <a:latin typeface="Arial" panose="020B0604020202020204" pitchFamily="34" charset="0"/>
                <a:cs typeface="Arial" panose="020B0604020202020204" pitchFamily="34" charset="0"/>
              </a:rPr>
              <a:t>Dentro de los hechos y del Derecho, en realidad existen 5 tipos de ámbitos u órdenes de gobierno, con sus respectivas formas de gobierno</a:t>
            </a:r>
            <a:endParaRPr lang="es-MX" sz="105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5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08642" y="104001"/>
            <a:ext cx="8920642" cy="514339"/>
          </a:xfrm>
          <a:noFill/>
        </p:spPr>
        <p:txBody>
          <a:bodyPr>
            <a:normAutofit fontScale="90000"/>
          </a:bodyPr>
          <a:lstStyle/>
          <a:p>
            <a:pPr algn="just"/>
            <a:r>
              <a:rPr lang="es-MX" sz="1100" b="1" dirty="0" smtClean="0">
                <a:solidFill>
                  <a:schemeClr val="tx1">
                    <a:lumMod val="75000"/>
                    <a:lumOff val="25000"/>
                  </a:schemeClr>
                </a:solidFill>
                <a:latin typeface="Arial" panose="020B0604020202020204" pitchFamily="34" charset="0"/>
                <a:cs typeface="Arial" panose="020B0604020202020204" pitchFamily="34" charset="0"/>
              </a:rPr>
              <a:t>EJERCICIO, INSTRUCCIONES: Por favor realice un mapa conceptual vinculando los organismos internacionales con los nacionales, los estatales, los municipales y los auxiliares, escribiendo los nombres de los organismos de manera respectiva.</a:t>
            </a:r>
            <a:endParaRPr lang="es-MX"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idx="12"/>
          </p:nvPr>
        </p:nvSpPr>
        <p:spPr>
          <a:xfrm>
            <a:off x="8754934" y="4673651"/>
            <a:ext cx="274350" cy="393600"/>
          </a:xfrm>
        </p:spPr>
        <p:txBody>
          <a:bodyPr/>
          <a:lstStyle/>
          <a:p>
            <a:pPr marL="0" lvl="0" indent="0" algn="r" rtl="0">
              <a:spcBef>
                <a:spcPts val="0"/>
              </a:spcBef>
              <a:spcAft>
                <a:spcPts val="0"/>
              </a:spcAft>
              <a:buNone/>
            </a:pPr>
            <a:fld id="{00000000-1234-1234-1234-123412341234}" type="slidenum">
              <a:rPr lang="es-MX" smtClean="0"/>
              <a:t>8</a:t>
            </a:fld>
            <a:endParaRPr lang="es-MX" dirty="0"/>
          </a:p>
        </p:txBody>
      </p:sp>
      <p:sp>
        <p:nvSpPr>
          <p:cNvPr id="9" name="Rectángulo redondeado 8"/>
          <p:cNvSpPr/>
          <p:nvPr/>
        </p:nvSpPr>
        <p:spPr>
          <a:xfrm>
            <a:off x="501805" y="880946"/>
            <a:ext cx="8253129" cy="39921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10" name="Rectángulo redondeado 9"/>
          <p:cNvSpPr/>
          <p:nvPr/>
        </p:nvSpPr>
        <p:spPr>
          <a:xfrm>
            <a:off x="1003610" y="1354872"/>
            <a:ext cx="7203688" cy="30442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11" name="Rectángulo redondeado 10"/>
          <p:cNvSpPr/>
          <p:nvPr/>
        </p:nvSpPr>
        <p:spPr>
          <a:xfrm>
            <a:off x="1527717" y="1692998"/>
            <a:ext cx="6066264" cy="23660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12" name="Rectángulo redondeado 11"/>
          <p:cNvSpPr/>
          <p:nvPr/>
        </p:nvSpPr>
        <p:spPr>
          <a:xfrm>
            <a:off x="2129883" y="2088993"/>
            <a:ext cx="4817327" cy="15760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13" name="Rectángulo redondeado 12"/>
          <p:cNvSpPr/>
          <p:nvPr/>
        </p:nvSpPr>
        <p:spPr>
          <a:xfrm>
            <a:off x="2748775" y="2431893"/>
            <a:ext cx="3579542" cy="89023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cxnSp>
        <p:nvCxnSpPr>
          <p:cNvPr id="15" name="Conector recto 14"/>
          <p:cNvCxnSpPr/>
          <p:nvPr/>
        </p:nvCxnSpPr>
        <p:spPr>
          <a:xfrm>
            <a:off x="4560849" y="3322131"/>
            <a:ext cx="0" cy="154832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ector recto 15"/>
          <p:cNvCxnSpPr/>
          <p:nvPr/>
        </p:nvCxnSpPr>
        <p:spPr>
          <a:xfrm flipH="1">
            <a:off x="6268844" y="989271"/>
            <a:ext cx="2222503" cy="1439995"/>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Conector recto 16"/>
          <p:cNvCxnSpPr>
            <a:endCxn id="9" idx="3"/>
          </p:cNvCxnSpPr>
          <p:nvPr/>
        </p:nvCxnSpPr>
        <p:spPr>
          <a:xfrm>
            <a:off x="6328317" y="2852771"/>
            <a:ext cx="2426617" cy="24244"/>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Conector recto 17"/>
          <p:cNvCxnSpPr>
            <a:endCxn id="9" idx="1"/>
          </p:cNvCxnSpPr>
          <p:nvPr/>
        </p:nvCxnSpPr>
        <p:spPr>
          <a:xfrm flipH="1">
            <a:off x="501805" y="2852771"/>
            <a:ext cx="2202365" cy="24244"/>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Conector recto 18"/>
          <p:cNvCxnSpPr/>
          <p:nvPr/>
        </p:nvCxnSpPr>
        <p:spPr>
          <a:xfrm>
            <a:off x="4550310" y="880946"/>
            <a:ext cx="0" cy="15483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Conector recto 19"/>
          <p:cNvCxnSpPr/>
          <p:nvPr/>
        </p:nvCxnSpPr>
        <p:spPr>
          <a:xfrm>
            <a:off x="3475463" y="3322131"/>
            <a:ext cx="0" cy="15483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Conector recto 20"/>
          <p:cNvCxnSpPr/>
          <p:nvPr/>
        </p:nvCxnSpPr>
        <p:spPr>
          <a:xfrm>
            <a:off x="5631366" y="880946"/>
            <a:ext cx="0" cy="15483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Conector recto 21"/>
          <p:cNvCxnSpPr/>
          <p:nvPr/>
        </p:nvCxnSpPr>
        <p:spPr>
          <a:xfrm>
            <a:off x="6229814" y="3259017"/>
            <a:ext cx="2250770" cy="1414634"/>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Conector recto 22"/>
          <p:cNvCxnSpPr/>
          <p:nvPr/>
        </p:nvCxnSpPr>
        <p:spPr>
          <a:xfrm flipH="1">
            <a:off x="735980" y="3322131"/>
            <a:ext cx="2103863" cy="13515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Conector recto 23"/>
          <p:cNvCxnSpPr/>
          <p:nvPr/>
        </p:nvCxnSpPr>
        <p:spPr>
          <a:xfrm>
            <a:off x="635620" y="1126273"/>
            <a:ext cx="2189358" cy="1383597"/>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Conector recto 24"/>
          <p:cNvCxnSpPr/>
          <p:nvPr/>
        </p:nvCxnSpPr>
        <p:spPr>
          <a:xfrm>
            <a:off x="5631366" y="3322131"/>
            <a:ext cx="0" cy="15483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Conector recto 25"/>
          <p:cNvCxnSpPr/>
          <p:nvPr/>
        </p:nvCxnSpPr>
        <p:spPr>
          <a:xfrm>
            <a:off x="3494048" y="880946"/>
            <a:ext cx="0" cy="1548320"/>
          </a:xfrm>
          <a:prstGeom prst="line">
            <a:avLst/>
          </a:prstGeom>
        </p:spPr>
        <p:style>
          <a:lnRef idx="3">
            <a:schemeClr val="accent6"/>
          </a:lnRef>
          <a:fillRef idx="0">
            <a:schemeClr val="accent6"/>
          </a:fillRef>
          <a:effectRef idx="2">
            <a:schemeClr val="accent6"/>
          </a:effectRef>
          <a:fontRef idx="minor">
            <a:schemeClr val="tx1"/>
          </a:fontRef>
        </p:style>
      </p:cxnSp>
      <p:sp>
        <p:nvSpPr>
          <p:cNvPr id="34" name="Marcador de número de diapositiva 4"/>
          <p:cNvSpPr txBox="1">
            <a:spLocks/>
          </p:cNvSpPr>
          <p:nvPr/>
        </p:nvSpPr>
        <p:spPr>
          <a:xfrm>
            <a:off x="1048216" y="909756"/>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1</a:t>
            </a:r>
            <a:endParaRPr lang="es-MX" sz="1200" b="1" dirty="0">
              <a:solidFill>
                <a:schemeClr val="accent6"/>
              </a:solidFill>
              <a:latin typeface="Arial" panose="020B0604020202020204" pitchFamily="34" charset="0"/>
              <a:cs typeface="Arial" panose="020B0604020202020204" pitchFamily="34" charset="0"/>
            </a:endParaRPr>
          </a:p>
        </p:txBody>
      </p:sp>
      <p:sp>
        <p:nvSpPr>
          <p:cNvPr id="39" name="Marcador de número de diapositiva 4"/>
          <p:cNvSpPr txBox="1">
            <a:spLocks/>
          </p:cNvSpPr>
          <p:nvPr/>
        </p:nvSpPr>
        <p:spPr>
          <a:xfrm>
            <a:off x="7979636" y="4605084"/>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7</a:t>
            </a:r>
            <a:endParaRPr lang="es-MX" sz="1200" b="1" dirty="0">
              <a:solidFill>
                <a:schemeClr val="accent6"/>
              </a:solidFill>
              <a:latin typeface="Arial" panose="020B0604020202020204" pitchFamily="34" charset="0"/>
              <a:cs typeface="Arial" panose="020B0604020202020204" pitchFamily="34" charset="0"/>
            </a:endParaRPr>
          </a:p>
        </p:txBody>
      </p:sp>
      <p:sp>
        <p:nvSpPr>
          <p:cNvPr id="40" name="Marcador de número de diapositiva 4"/>
          <p:cNvSpPr txBox="1">
            <a:spLocks/>
          </p:cNvSpPr>
          <p:nvPr/>
        </p:nvSpPr>
        <p:spPr>
          <a:xfrm>
            <a:off x="8284435" y="3002808"/>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6</a:t>
            </a:r>
            <a:endParaRPr lang="es-MX" sz="1200" b="1" dirty="0">
              <a:solidFill>
                <a:schemeClr val="accent6"/>
              </a:solidFill>
              <a:latin typeface="Arial" panose="020B0604020202020204" pitchFamily="34" charset="0"/>
              <a:cs typeface="Arial" panose="020B0604020202020204" pitchFamily="34" charset="0"/>
            </a:endParaRPr>
          </a:p>
        </p:txBody>
      </p:sp>
      <p:sp>
        <p:nvSpPr>
          <p:cNvPr id="41" name="Marcador de número de diapositiva 4"/>
          <p:cNvSpPr txBox="1">
            <a:spLocks/>
          </p:cNvSpPr>
          <p:nvPr/>
        </p:nvSpPr>
        <p:spPr>
          <a:xfrm>
            <a:off x="8285970" y="1170414"/>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5</a:t>
            </a:r>
            <a:endParaRPr lang="es-MX" sz="1200" b="1" dirty="0">
              <a:solidFill>
                <a:schemeClr val="accent6"/>
              </a:solidFill>
              <a:latin typeface="Arial" panose="020B0604020202020204" pitchFamily="34" charset="0"/>
              <a:cs typeface="Arial" panose="020B0604020202020204" pitchFamily="34" charset="0"/>
            </a:endParaRPr>
          </a:p>
        </p:txBody>
      </p:sp>
      <p:sp>
        <p:nvSpPr>
          <p:cNvPr id="42" name="Marcador de número de diapositiva 4"/>
          <p:cNvSpPr txBox="1">
            <a:spLocks/>
          </p:cNvSpPr>
          <p:nvPr/>
        </p:nvSpPr>
        <p:spPr>
          <a:xfrm>
            <a:off x="5704786" y="903250"/>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4</a:t>
            </a:r>
            <a:endParaRPr lang="es-MX" sz="1200" b="1" dirty="0">
              <a:solidFill>
                <a:schemeClr val="accent6"/>
              </a:solidFill>
              <a:latin typeface="Arial" panose="020B0604020202020204" pitchFamily="34" charset="0"/>
              <a:cs typeface="Arial" panose="020B0604020202020204" pitchFamily="34" charset="0"/>
            </a:endParaRPr>
          </a:p>
        </p:txBody>
      </p:sp>
      <p:sp>
        <p:nvSpPr>
          <p:cNvPr id="43" name="Marcador de número de diapositiva 4"/>
          <p:cNvSpPr txBox="1">
            <a:spLocks/>
          </p:cNvSpPr>
          <p:nvPr/>
        </p:nvSpPr>
        <p:spPr>
          <a:xfrm>
            <a:off x="4593670" y="916262"/>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3</a:t>
            </a:r>
            <a:endParaRPr lang="es-MX" sz="1200" b="1" dirty="0">
              <a:solidFill>
                <a:schemeClr val="accent6"/>
              </a:solidFill>
              <a:latin typeface="Arial" panose="020B0604020202020204" pitchFamily="34" charset="0"/>
              <a:cs typeface="Arial" panose="020B0604020202020204" pitchFamily="34" charset="0"/>
            </a:endParaRPr>
          </a:p>
        </p:txBody>
      </p:sp>
      <p:sp>
        <p:nvSpPr>
          <p:cNvPr id="44" name="Marcador de número de diapositiva 4"/>
          <p:cNvSpPr txBox="1">
            <a:spLocks/>
          </p:cNvSpPr>
          <p:nvPr/>
        </p:nvSpPr>
        <p:spPr>
          <a:xfrm>
            <a:off x="3537409" y="906506"/>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2</a:t>
            </a:r>
            <a:endParaRPr lang="es-MX" sz="1200" b="1" dirty="0">
              <a:solidFill>
                <a:schemeClr val="accent6"/>
              </a:solidFill>
              <a:latin typeface="Arial" panose="020B0604020202020204" pitchFamily="34" charset="0"/>
              <a:cs typeface="Arial" panose="020B0604020202020204" pitchFamily="34" charset="0"/>
            </a:endParaRPr>
          </a:p>
        </p:txBody>
      </p:sp>
      <p:sp>
        <p:nvSpPr>
          <p:cNvPr id="47" name="Marcador de número de diapositiva 4"/>
          <p:cNvSpPr txBox="1">
            <a:spLocks/>
          </p:cNvSpPr>
          <p:nvPr/>
        </p:nvSpPr>
        <p:spPr>
          <a:xfrm>
            <a:off x="608354" y="2581493"/>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700" b="1" dirty="0" smtClean="0">
                <a:solidFill>
                  <a:schemeClr val="accent6"/>
                </a:solidFill>
                <a:latin typeface="Arial" panose="020B0604020202020204" pitchFamily="34" charset="0"/>
                <a:cs typeface="Arial" panose="020B0604020202020204" pitchFamily="34" charset="0"/>
              </a:rPr>
              <a:t>12</a:t>
            </a:r>
            <a:endParaRPr lang="es-MX" sz="700" b="1" dirty="0">
              <a:solidFill>
                <a:schemeClr val="accent6"/>
              </a:solidFill>
              <a:latin typeface="Arial" panose="020B0604020202020204" pitchFamily="34" charset="0"/>
              <a:cs typeface="Arial" panose="020B0604020202020204" pitchFamily="34" charset="0"/>
            </a:endParaRPr>
          </a:p>
        </p:txBody>
      </p:sp>
      <p:sp>
        <p:nvSpPr>
          <p:cNvPr id="48" name="Marcador de número de diapositiva 4"/>
          <p:cNvSpPr txBox="1">
            <a:spLocks/>
          </p:cNvSpPr>
          <p:nvPr/>
        </p:nvSpPr>
        <p:spPr>
          <a:xfrm>
            <a:off x="635620" y="4280308"/>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700" b="1" dirty="0" smtClean="0">
                <a:solidFill>
                  <a:schemeClr val="accent6"/>
                </a:solidFill>
                <a:latin typeface="Arial" panose="020B0604020202020204" pitchFamily="34" charset="0"/>
                <a:cs typeface="Arial" panose="020B0604020202020204" pitchFamily="34" charset="0"/>
              </a:rPr>
              <a:t>11</a:t>
            </a:r>
            <a:endParaRPr lang="es-MX" sz="700" b="1" dirty="0">
              <a:solidFill>
                <a:schemeClr val="accent6"/>
              </a:solidFill>
              <a:latin typeface="Arial" panose="020B0604020202020204" pitchFamily="34" charset="0"/>
              <a:cs typeface="Arial" panose="020B0604020202020204" pitchFamily="34" charset="0"/>
            </a:endParaRPr>
          </a:p>
        </p:txBody>
      </p:sp>
      <p:sp>
        <p:nvSpPr>
          <p:cNvPr id="49" name="Marcador de número de diapositiva 4"/>
          <p:cNvSpPr txBox="1">
            <a:spLocks/>
          </p:cNvSpPr>
          <p:nvPr/>
        </p:nvSpPr>
        <p:spPr>
          <a:xfrm>
            <a:off x="3140313" y="4413560"/>
            <a:ext cx="322091"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800" b="1" dirty="0" smtClean="0">
                <a:solidFill>
                  <a:schemeClr val="accent6"/>
                </a:solidFill>
                <a:latin typeface="Arial" panose="020B0604020202020204" pitchFamily="34" charset="0"/>
                <a:cs typeface="Arial" panose="020B0604020202020204" pitchFamily="34" charset="0"/>
              </a:rPr>
              <a:t>10</a:t>
            </a:r>
            <a:endParaRPr lang="es-MX" sz="800" b="1" dirty="0">
              <a:solidFill>
                <a:schemeClr val="accent6"/>
              </a:solidFill>
              <a:latin typeface="Arial" panose="020B0604020202020204" pitchFamily="34" charset="0"/>
              <a:cs typeface="Arial" panose="020B0604020202020204" pitchFamily="34" charset="0"/>
            </a:endParaRPr>
          </a:p>
        </p:txBody>
      </p:sp>
      <p:sp>
        <p:nvSpPr>
          <p:cNvPr id="50" name="Marcador de número de diapositiva 4"/>
          <p:cNvSpPr txBox="1">
            <a:spLocks/>
          </p:cNvSpPr>
          <p:nvPr/>
        </p:nvSpPr>
        <p:spPr>
          <a:xfrm>
            <a:off x="4211443" y="4388567"/>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9</a:t>
            </a:r>
            <a:endParaRPr lang="es-MX" sz="1200" b="1" dirty="0">
              <a:solidFill>
                <a:schemeClr val="accent6"/>
              </a:solidFill>
              <a:latin typeface="Arial" panose="020B0604020202020204" pitchFamily="34" charset="0"/>
              <a:cs typeface="Arial" panose="020B0604020202020204" pitchFamily="34" charset="0"/>
            </a:endParaRPr>
          </a:p>
        </p:txBody>
      </p:sp>
      <p:sp>
        <p:nvSpPr>
          <p:cNvPr id="51" name="Marcador de número de diapositiva 4"/>
          <p:cNvSpPr txBox="1">
            <a:spLocks/>
          </p:cNvSpPr>
          <p:nvPr/>
        </p:nvSpPr>
        <p:spPr>
          <a:xfrm>
            <a:off x="5330896" y="4431212"/>
            <a:ext cx="300470" cy="216517"/>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000000"/>
              </a:buClr>
              <a:buFont typeface="Arial"/>
              <a:buNone/>
              <a:defRPr sz="1800" b="0" i="0" u="none" strike="noStrike" cap="none">
                <a:solidFill>
                  <a:srgbClr val="FFFFFF"/>
                </a:solidFill>
                <a:latin typeface="Lato Light"/>
                <a:ea typeface="Lato Light"/>
                <a:cs typeface="Lato Light"/>
                <a:sym typeface="Lato Light"/>
              </a:defRPr>
            </a:lvl9pPr>
          </a:lstStyle>
          <a:p>
            <a:r>
              <a:rPr lang="es-MX" sz="1200" b="1" dirty="0" smtClean="0">
                <a:solidFill>
                  <a:schemeClr val="accent6"/>
                </a:solidFill>
                <a:latin typeface="Arial" panose="020B0604020202020204" pitchFamily="34" charset="0"/>
                <a:cs typeface="Arial" panose="020B0604020202020204" pitchFamily="34" charset="0"/>
              </a:rPr>
              <a:t>8</a:t>
            </a:r>
            <a:endParaRPr lang="es-MX" sz="1200" b="1" dirty="0">
              <a:solidFill>
                <a:schemeClr val="accent6"/>
              </a:solidFill>
              <a:latin typeface="Arial" panose="020B0604020202020204" pitchFamily="34" charset="0"/>
              <a:cs typeface="Arial" panose="020B0604020202020204" pitchFamily="34" charset="0"/>
            </a:endParaRPr>
          </a:p>
        </p:txBody>
      </p:sp>
      <p:sp>
        <p:nvSpPr>
          <p:cNvPr id="52" name="Rectángulo redondeado 51"/>
          <p:cNvSpPr/>
          <p:nvPr/>
        </p:nvSpPr>
        <p:spPr>
          <a:xfrm>
            <a:off x="3203684" y="2683812"/>
            <a:ext cx="2569363" cy="3977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Tree>
    <p:extLst>
      <p:ext uri="{BB962C8B-B14F-4D97-AF65-F5344CB8AC3E}">
        <p14:creationId xmlns:p14="http://schemas.microsoft.com/office/powerpoint/2010/main" val="2755145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6"/>
          <p:cNvSpPr txBox="1">
            <a:spLocks noGrp="1"/>
          </p:cNvSpPr>
          <p:nvPr>
            <p:ph type="sldNum" idx="4294967295"/>
          </p:nvPr>
        </p:nvSpPr>
        <p:spPr>
          <a:xfrm>
            <a:off x="8594725" y="4673600"/>
            <a:ext cx="549275"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2" name="Tabla 1"/>
          <p:cNvGraphicFramePr>
            <a:graphicFrameLocks noGrp="1"/>
          </p:cNvGraphicFramePr>
          <p:nvPr>
            <p:extLst>
              <p:ext uri="{D42A27DB-BD31-4B8C-83A1-F6EECF244321}">
                <p14:modId xmlns:p14="http://schemas.microsoft.com/office/powerpoint/2010/main" val="1880356952"/>
              </p:ext>
            </p:extLst>
          </p:nvPr>
        </p:nvGraphicFramePr>
        <p:xfrm>
          <a:off x="650636" y="146874"/>
          <a:ext cx="7829948" cy="1371600"/>
        </p:xfrm>
        <a:graphic>
          <a:graphicData uri="http://schemas.openxmlformats.org/drawingml/2006/table">
            <a:tbl>
              <a:tblPr firstRow="1" firstCol="1" bandRow="1">
                <a:tableStyleId>{C5C33C1C-DD71-4349-87E3-B8AEB6F8ED66}</a:tableStyleId>
              </a:tblPr>
              <a:tblGrid>
                <a:gridCol w="1298977"/>
                <a:gridCol w="6530971"/>
              </a:tblGrid>
              <a:tr h="1371098">
                <a:tc>
                  <a:txBody>
                    <a:bodyPr/>
                    <a:lstStyle/>
                    <a:p>
                      <a:pPr algn="ctr">
                        <a:lnSpc>
                          <a:spcPct val="100000"/>
                        </a:lnSpc>
                        <a:spcAft>
                          <a:spcPts val="0"/>
                        </a:spcAft>
                      </a:pPr>
                      <a:r>
                        <a:rPr lang="es-ES" sz="1800" b="1" dirty="0">
                          <a:ln>
                            <a:noFill/>
                          </a:ln>
                          <a:solidFill>
                            <a:schemeClr val="tx1">
                              <a:lumMod val="75000"/>
                              <a:lumOff val="25000"/>
                            </a:schemeClr>
                          </a:solidFill>
                          <a:effectLst/>
                        </a:rPr>
                        <a:t>SEGUNDA SESIÓN </a:t>
                      </a:r>
                      <a:endParaRPr lang="es-MX" sz="2400" b="1" dirty="0">
                        <a:ln>
                          <a:noFill/>
                        </a:ln>
                        <a:solidFill>
                          <a:schemeClr val="tx1">
                            <a:lumMod val="75000"/>
                            <a:lumOff val="25000"/>
                          </a:schemeClr>
                        </a:solidFill>
                        <a:effectLst/>
                      </a:endParaRPr>
                    </a:p>
                    <a:p>
                      <a:pPr algn="ctr">
                        <a:lnSpc>
                          <a:spcPct val="100000"/>
                        </a:lnSpc>
                        <a:spcAft>
                          <a:spcPts val="0"/>
                        </a:spcAft>
                      </a:pPr>
                      <a:r>
                        <a:rPr lang="es-ES" sz="1800" b="1" dirty="0">
                          <a:ln>
                            <a:noFill/>
                          </a:ln>
                          <a:solidFill>
                            <a:schemeClr val="tx1">
                              <a:lumMod val="75000"/>
                              <a:lumOff val="25000"/>
                            </a:schemeClr>
                          </a:solidFill>
                          <a:effectLst/>
                        </a:rPr>
                        <a:t>10:00 </a:t>
                      </a:r>
                      <a:endParaRPr lang="es-ES" sz="1800" b="1" dirty="0" smtClean="0">
                        <a:ln>
                          <a:noFill/>
                        </a:ln>
                        <a:solidFill>
                          <a:schemeClr val="tx1">
                            <a:lumMod val="75000"/>
                            <a:lumOff val="25000"/>
                          </a:schemeClr>
                        </a:solidFill>
                        <a:effectLst/>
                      </a:endParaRPr>
                    </a:p>
                    <a:p>
                      <a:pPr algn="ctr">
                        <a:lnSpc>
                          <a:spcPct val="100000"/>
                        </a:lnSpc>
                        <a:spcAft>
                          <a:spcPts val="0"/>
                        </a:spcAft>
                      </a:pPr>
                      <a:r>
                        <a:rPr lang="es-ES" sz="1800" b="1" dirty="0" smtClean="0">
                          <a:ln>
                            <a:noFill/>
                          </a:ln>
                          <a:solidFill>
                            <a:schemeClr val="tx1">
                              <a:lumMod val="75000"/>
                              <a:lumOff val="25000"/>
                            </a:schemeClr>
                          </a:solidFill>
                          <a:effectLst/>
                        </a:rPr>
                        <a:t>-</a:t>
                      </a:r>
                    </a:p>
                    <a:p>
                      <a:pPr algn="ctr">
                        <a:lnSpc>
                          <a:spcPct val="100000"/>
                        </a:lnSpc>
                        <a:spcAft>
                          <a:spcPts val="0"/>
                        </a:spcAft>
                      </a:pPr>
                      <a:r>
                        <a:rPr lang="es-ES" sz="1800" b="1" dirty="0" smtClean="0">
                          <a:ln>
                            <a:noFill/>
                          </a:ln>
                          <a:solidFill>
                            <a:schemeClr val="tx1">
                              <a:lumMod val="75000"/>
                              <a:lumOff val="25000"/>
                            </a:schemeClr>
                          </a:solidFill>
                          <a:effectLst/>
                        </a:rPr>
                        <a:t>  </a:t>
                      </a:r>
                      <a:r>
                        <a:rPr lang="es-ES" sz="1800" b="1" dirty="0">
                          <a:ln>
                            <a:noFill/>
                          </a:ln>
                          <a:solidFill>
                            <a:schemeClr val="tx1">
                              <a:lumMod val="75000"/>
                              <a:lumOff val="25000"/>
                            </a:schemeClr>
                          </a:solidFill>
                          <a:effectLst/>
                        </a:rPr>
                        <a:t>10:50</a:t>
                      </a:r>
                      <a:endParaRPr lang="es-MX" sz="2400" b="1" dirty="0">
                        <a:ln>
                          <a:noFill/>
                        </a:ln>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c>
                  <a:txBody>
                    <a:bodyPr/>
                    <a:lstStyle/>
                    <a:p>
                      <a:pPr algn="ctr">
                        <a:lnSpc>
                          <a:spcPct val="107000"/>
                        </a:lnSpc>
                        <a:spcAft>
                          <a:spcPts val="0"/>
                        </a:spcAft>
                      </a:pPr>
                      <a:r>
                        <a:rPr lang="es-MX" sz="2000" b="1" dirty="0">
                          <a:ln>
                            <a:noFill/>
                          </a:ln>
                          <a:solidFill>
                            <a:schemeClr val="tx1">
                              <a:lumMod val="75000"/>
                              <a:lumOff val="25000"/>
                            </a:schemeClr>
                          </a:solidFill>
                          <a:effectLst/>
                        </a:rPr>
                        <a:t>2.- Conceptos doctrinarios de gobernanza, índices de gobernabilidad y ejes transversales o elementos comunes en las políticas públicas estatales y municipales </a:t>
                      </a:r>
                      <a:endParaRPr lang="es-MX" sz="2400" b="1" dirty="0">
                        <a:ln>
                          <a:noFill/>
                        </a:ln>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40167" marR="40167" marT="0" marB="0">
                    <a:no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28504665"/>
              </p:ext>
            </p:extLst>
          </p:nvPr>
        </p:nvGraphicFramePr>
        <p:xfrm>
          <a:off x="723063" y="1894636"/>
          <a:ext cx="7829948" cy="5736690"/>
        </p:xfrm>
        <a:graphic>
          <a:graphicData uri="http://schemas.openxmlformats.org/drawingml/2006/table">
            <a:tbl>
              <a:tblPr firstRow="1" firstCol="1" bandRow="1">
                <a:tableStyleId>{C5C33C1C-DD71-4349-87E3-B8AEB6F8ED66}</a:tableStyleId>
              </a:tblPr>
              <a:tblGrid>
                <a:gridCol w="1298977"/>
                <a:gridCol w="6530971"/>
              </a:tblGrid>
              <a:tr h="614478">
                <a:tc>
                  <a:txBody>
                    <a:bodyPr/>
                    <a:lstStyle/>
                    <a:p>
                      <a:pPr algn="ctr">
                        <a:lnSpc>
                          <a:spcPct val="107000"/>
                        </a:lnSpc>
                        <a:spcAft>
                          <a:spcPts val="0"/>
                        </a:spcAft>
                      </a:pPr>
                      <a:r>
                        <a:rPr lang="es-MX" sz="6000" b="1" dirty="0" smtClean="0">
                          <a:solidFill>
                            <a:schemeClr val="bg1"/>
                          </a:solidFill>
                          <a:effectLst/>
                          <a:latin typeface="Parchment" panose="03040602040708040804" pitchFamily="66" charset="0"/>
                          <a:ea typeface="Tahoma" panose="020B0604030504040204" pitchFamily="34" charset="0"/>
                          <a:cs typeface="Tahoma" panose="020B0604030504040204" pitchFamily="34" charset="0"/>
                        </a:rPr>
                        <a:t>glosario</a:t>
                      </a:r>
                      <a:endParaRPr lang="es-MX" sz="6000" b="1" dirty="0">
                        <a:solidFill>
                          <a:schemeClr val="bg1"/>
                        </a:solidFill>
                        <a:effectLst/>
                        <a:latin typeface="Parchment" panose="03040602040708040804" pitchFamily="66" charset="0"/>
                        <a:ea typeface="Tahoma" panose="020B0604030504040204" pitchFamily="34" charset="0"/>
                        <a:cs typeface="Tahoma" panose="020B0604030504040204" pitchFamily="34" charset="0"/>
                      </a:endParaRPr>
                    </a:p>
                  </a:txBody>
                  <a:tcPr marL="40167" marR="40167" marT="0" marB="0">
                    <a:lnB w="12700" cap="flat" cmpd="sng" algn="ctr">
                      <a:solidFill>
                        <a:schemeClr val="tx1"/>
                      </a:solidFill>
                      <a:prstDash val="solid"/>
                      <a:round/>
                      <a:headEnd type="none" w="med" len="med"/>
                      <a:tailEnd type="none" w="med" len="med"/>
                    </a:lnB>
                    <a:noFill/>
                  </a:tcPr>
                </a:tc>
                <a:tc rowSpan="2">
                  <a:txBody>
                    <a:bodyPr/>
                    <a:lstStyle/>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Conceptos </a:t>
                      </a:r>
                      <a:r>
                        <a:rPr lang="es-MX" sz="2000" dirty="0">
                          <a:solidFill>
                            <a:schemeClr val="bg1"/>
                          </a:solidFill>
                          <a:effectLst/>
                        </a:rPr>
                        <a:t>doctrinarios de </a:t>
                      </a:r>
                      <a:r>
                        <a:rPr lang="es-MX" sz="2000" dirty="0" smtClean="0">
                          <a:solidFill>
                            <a:schemeClr val="bg1"/>
                          </a:solidFill>
                          <a:effectLst/>
                        </a:rPr>
                        <a:t>gobernanza</a:t>
                      </a:r>
                      <a:r>
                        <a:rPr lang="es-MX" sz="2000" dirty="0">
                          <a:solidFill>
                            <a:schemeClr val="bg1"/>
                          </a:solidFill>
                          <a:effectLst/>
                        </a:rPr>
                        <a:t>, </a:t>
                      </a:r>
                      <a:endParaRPr lang="es-MX" sz="2000" dirty="0" smtClean="0">
                        <a:solidFill>
                          <a:schemeClr val="bg1"/>
                        </a:solidFill>
                        <a:effectLst/>
                      </a:endParaRP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índices </a:t>
                      </a:r>
                      <a:r>
                        <a:rPr lang="es-MX" sz="2000" dirty="0">
                          <a:solidFill>
                            <a:schemeClr val="bg1"/>
                          </a:solidFill>
                          <a:effectLst/>
                        </a:rPr>
                        <a:t>de gobernabilidad </a:t>
                      </a:r>
                      <a:endParaRPr lang="es-MX" sz="2000" dirty="0" smtClean="0">
                        <a:solidFill>
                          <a:schemeClr val="bg1"/>
                        </a:solidFill>
                        <a:effectLst/>
                      </a:endParaRP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ejes </a:t>
                      </a:r>
                      <a:r>
                        <a:rPr lang="es-MX" sz="2000" dirty="0">
                          <a:solidFill>
                            <a:schemeClr val="bg1"/>
                          </a:solidFill>
                          <a:effectLst/>
                        </a:rPr>
                        <a:t>transversales o elementos </a:t>
                      </a:r>
                      <a:r>
                        <a:rPr lang="es-MX" sz="2000" dirty="0" smtClean="0">
                          <a:solidFill>
                            <a:schemeClr val="bg1"/>
                          </a:solidFill>
                          <a:effectLst/>
                        </a:rPr>
                        <a:t>comunes</a:t>
                      </a: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políticas </a:t>
                      </a:r>
                      <a:r>
                        <a:rPr lang="es-MX" sz="2000" dirty="0">
                          <a:solidFill>
                            <a:schemeClr val="bg1"/>
                          </a:solidFill>
                          <a:effectLst/>
                        </a:rPr>
                        <a:t>públicas </a:t>
                      </a:r>
                      <a:endParaRPr lang="es-MX" sz="2000" dirty="0" smtClean="0">
                        <a:solidFill>
                          <a:schemeClr val="bg1"/>
                        </a:solidFill>
                        <a:effectLst/>
                      </a:endParaRP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Federales, </a:t>
                      </a: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Estatales,</a:t>
                      </a: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rPr>
                        <a:t>Municipales,</a:t>
                      </a:r>
                    </a:p>
                    <a:p>
                      <a:pPr marL="342900" indent="-342900">
                        <a:lnSpc>
                          <a:spcPct val="107000"/>
                        </a:lnSpc>
                        <a:spcAft>
                          <a:spcPts val="0"/>
                        </a:spcAft>
                        <a:buFont typeface="Arial" panose="020B0604020202020204" pitchFamily="34" charset="0"/>
                        <a:buChar char="•"/>
                      </a:pPr>
                      <a:r>
                        <a:rPr lang="es-MX" sz="2000" dirty="0" smtClean="0">
                          <a:solidFill>
                            <a:schemeClr val="bg1"/>
                          </a:solidFill>
                          <a:effectLst/>
                          <a:latin typeface="+mn-lt"/>
                          <a:ea typeface="Times New Roman" panose="02020603050405020304" pitchFamily="18" charset="0"/>
                        </a:rPr>
                        <a:t>Autoridades auxiliares </a:t>
                      </a:r>
                      <a:endParaRPr lang="es-MX" sz="2400" dirty="0">
                        <a:solidFill>
                          <a:schemeClr val="bg1"/>
                        </a:solidFill>
                        <a:effectLst/>
                        <a:latin typeface="+mn-lt"/>
                        <a:ea typeface="Times New Roman" panose="02020603050405020304" pitchFamily="18" charset="0"/>
                      </a:endParaRPr>
                    </a:p>
                  </a:txBody>
                  <a:tcPr marL="40167" marR="40167" marT="0" marB="0">
                    <a:lnB w="12700" cap="flat" cmpd="sng" algn="ctr">
                      <a:solidFill>
                        <a:schemeClr val="tx1"/>
                      </a:solidFill>
                      <a:prstDash val="solid"/>
                      <a:round/>
                      <a:headEnd type="none" w="med" len="med"/>
                      <a:tailEnd type="none" w="med" len="med"/>
                    </a:lnB>
                    <a:noFill/>
                  </a:tcPr>
                </a:tc>
              </a:tr>
              <a:tr h="1994610">
                <a:tc>
                  <a:txBody>
                    <a:bodyPr/>
                    <a:lstStyle/>
                    <a:p>
                      <a:pPr algn="ctr">
                        <a:lnSpc>
                          <a:spcPct val="107000"/>
                        </a:lnSpc>
                        <a:spcAft>
                          <a:spcPts val="0"/>
                        </a:spcAft>
                      </a:pPr>
                      <a:endParaRPr lang="es-MX" sz="6000" b="1" dirty="0">
                        <a:solidFill>
                          <a:schemeClr val="bg1"/>
                        </a:solidFill>
                        <a:effectLst/>
                        <a:latin typeface="Parchment" panose="03040602040708040804" pitchFamily="66" charset="0"/>
                        <a:ea typeface="Tahoma" panose="020B0604030504040204" pitchFamily="34" charset="0"/>
                        <a:cs typeface="Tahoma" panose="020B0604030504040204" pitchFamily="34" charset="0"/>
                      </a:endParaRPr>
                    </a:p>
                  </a:txBody>
                  <a:tcPr marL="40167" marR="4016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MX"/>
                    </a:p>
                  </a:txBody>
                  <a:tcPr/>
                </a:tc>
              </a:tr>
              <a:tr h="2763672">
                <a:tc>
                  <a:txBody>
                    <a:bodyPr/>
                    <a:lstStyle/>
                    <a:p>
                      <a:pPr algn="ctr">
                        <a:lnSpc>
                          <a:spcPct val="107000"/>
                        </a:lnSpc>
                        <a:spcAft>
                          <a:spcPts val="0"/>
                        </a:spcAft>
                      </a:pPr>
                      <a:endParaRPr lang="es-MX" sz="6000" b="1" dirty="0">
                        <a:solidFill>
                          <a:schemeClr val="bg1"/>
                        </a:solidFill>
                        <a:effectLst/>
                        <a:latin typeface="Parchment" panose="03040602040708040804" pitchFamily="66" charset="0"/>
                        <a:ea typeface="Tahoma" panose="020B0604030504040204" pitchFamily="34" charset="0"/>
                        <a:cs typeface="Tahoma" panose="020B0604030504040204" pitchFamily="34" charset="0"/>
                      </a:endParaRPr>
                    </a:p>
                  </a:txBody>
                  <a:tcPr marL="40167" marR="40167" marT="0" marB="0">
                    <a:lnT w="12700" cap="flat" cmpd="sng" algn="ctr">
                      <a:solidFill>
                        <a:schemeClr val="tx1"/>
                      </a:solidFill>
                      <a:prstDash val="solid"/>
                      <a:round/>
                      <a:headEnd type="none" w="med" len="med"/>
                      <a:tailEnd type="none" w="med" len="med"/>
                    </a:lnT>
                    <a:noFill/>
                  </a:tcPr>
                </a:tc>
                <a:tc>
                  <a:txBody>
                    <a:bodyPr/>
                    <a:lstStyle/>
                    <a:p>
                      <a:pPr marL="342900" indent="-342900">
                        <a:lnSpc>
                          <a:spcPct val="107000"/>
                        </a:lnSpc>
                        <a:spcAft>
                          <a:spcPts val="0"/>
                        </a:spcAft>
                        <a:buFont typeface="Arial" panose="020B0604020202020204" pitchFamily="34" charset="0"/>
                        <a:buChar char="•"/>
                      </a:pPr>
                      <a:endParaRPr lang="es-MX" sz="2400" dirty="0">
                        <a:solidFill>
                          <a:schemeClr val="bg1"/>
                        </a:solidFill>
                        <a:effectLst/>
                        <a:latin typeface="+mn-lt"/>
                        <a:ea typeface="Times New Roman" panose="02020603050405020304" pitchFamily="18" charset="0"/>
                      </a:endParaRPr>
                    </a:p>
                  </a:txBody>
                  <a:tcPr marL="40167" marR="40167" marT="0" marB="0">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1081</TotalTime>
  <Words>3273</Words>
  <Application>Microsoft Office PowerPoint</Application>
  <PresentationFormat>Presentación en pantalla (16:9)</PresentationFormat>
  <Paragraphs>368</Paragraphs>
  <Slides>52</Slides>
  <Notes>19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52</vt:i4>
      </vt:variant>
    </vt:vector>
  </HeadingPairs>
  <TitlesOfParts>
    <vt:vector size="67" baseType="lpstr">
      <vt:lpstr>Arial</vt:lpstr>
      <vt:lpstr>Arial Narrow</vt:lpstr>
      <vt:lpstr>Century Gothic</vt:lpstr>
      <vt:lpstr>ProximaNova</vt:lpstr>
      <vt:lpstr>Lato Hairline</vt:lpstr>
      <vt:lpstr>Lora</vt:lpstr>
      <vt:lpstr>Agency FB</vt:lpstr>
      <vt:lpstr>Wingdings</vt:lpstr>
      <vt:lpstr>Arial Black</vt:lpstr>
      <vt:lpstr>Lato Light</vt:lpstr>
      <vt:lpstr>Times New Roman</vt:lpstr>
      <vt:lpstr>Book Antiqua</vt:lpstr>
      <vt:lpstr>Parchment</vt:lpstr>
      <vt:lpstr>Tahoma</vt:lpstr>
      <vt:lpstr>Boticario</vt:lpstr>
      <vt:lpstr>Presentación de PowerPoint</vt:lpstr>
      <vt:lpstr>Presentación de PowerPoint</vt:lpstr>
      <vt:lpstr>Presentación de PowerPoint</vt:lpstr>
      <vt:lpstr>Presentación de PowerPoint</vt:lpstr>
      <vt:lpstr>Presentación de PowerPoint</vt:lpstr>
      <vt:lpstr>Nueva Estructura orgánica del H. Ayto.  Toluca </vt:lpstr>
      <vt:lpstr>Presentación de PowerPoint</vt:lpstr>
      <vt:lpstr>EJERCICIO, INSTRUCCIONES: Por favor realice un mapa conceptual vinculando los organismos internacionales con los nacionales, los estatales, los municipales y los auxiliares, escribiendo los nombres de los organismos de manera respectiva.</vt:lpstr>
      <vt:lpstr>Presentación de PowerPoint</vt:lpstr>
      <vt:lpstr>Presentación de PowerPoint</vt:lpstr>
      <vt:lpstr>Presentación de PowerPoint</vt:lpstr>
      <vt:lpstr>Por favor, Escriba su propio concepto de gobernanza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favor, realice un mapa conceptual con base en las palabras subrayadas </vt:lpstr>
      <vt:lpstr>Presentación de PowerPoint</vt:lpstr>
      <vt:lpstr>Presentación de PowerPoint</vt:lpstr>
      <vt:lpstr>Presentación de PowerPoint</vt:lpstr>
      <vt:lpstr>Urgente:  1.- Conocimiento para la vinculación  2.- Conocimiento para la gestion de recursos 3.- Conocimiento para bajar los recursos económicos 4.- Conocimiento geográfico de la demarcación  5.- conocimiento social de la jurisdicción  6.- Conocimiento fenomenologico  7.- Conocimiento jurídico  8.- Conocimiento de administración pública y de recursos  9- Conocimiento de la AP incluyente e integradora  10.- Conocimiento para incluir y fortalecer la responsabilidad compartida  11.- Conocimiento del significado de la paz como fundamento para el desarrollo invididual y colectivo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Usuario</dc:creator>
  <cp:lastModifiedBy>Z400</cp:lastModifiedBy>
  <cp:revision>73</cp:revision>
  <cp:lastPrinted>2019-05-17T22:31:52Z</cp:lastPrinted>
  <dcterms:modified xsi:type="dcterms:W3CDTF">2019-05-17T22:51:22Z</dcterms:modified>
</cp:coreProperties>
</file>